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0" r:id="rId2"/>
    <p:sldId id="312" r:id="rId3"/>
    <p:sldId id="279" r:id="rId4"/>
    <p:sldId id="280" r:id="rId5"/>
    <p:sldId id="337" r:id="rId6"/>
    <p:sldId id="329" r:id="rId7"/>
    <p:sldId id="281" r:id="rId8"/>
    <p:sldId id="283" r:id="rId9"/>
    <p:sldId id="295" r:id="rId10"/>
    <p:sldId id="338" r:id="rId11"/>
    <p:sldId id="321" r:id="rId12"/>
    <p:sldId id="296" r:id="rId13"/>
    <p:sldId id="266" r:id="rId14"/>
    <p:sldId id="31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22" r:id="rId23"/>
    <p:sldId id="323" r:id="rId24"/>
    <p:sldId id="313" r:id="rId25"/>
    <p:sldId id="311" r:id="rId26"/>
    <p:sldId id="347" r:id="rId27"/>
    <p:sldId id="34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5D5A26F-8E97-4FD3-8BBF-B3087891440F}">
          <p14:sldIdLst>
            <p14:sldId id="260"/>
            <p14:sldId id="312"/>
            <p14:sldId id="279"/>
            <p14:sldId id="280"/>
            <p14:sldId id="337"/>
            <p14:sldId id="329"/>
            <p14:sldId id="281"/>
            <p14:sldId id="283"/>
            <p14:sldId id="295"/>
            <p14:sldId id="338"/>
            <p14:sldId id="321"/>
            <p14:sldId id="296"/>
            <p14:sldId id="266"/>
            <p14:sldId id="318"/>
            <p14:sldId id="339"/>
            <p14:sldId id="340"/>
            <p14:sldId id="341"/>
            <p14:sldId id="342"/>
            <p14:sldId id="343"/>
            <p14:sldId id="344"/>
            <p14:sldId id="345"/>
            <p14:sldId id="322"/>
            <p14:sldId id="323"/>
            <p14:sldId id="313"/>
            <p14:sldId id="311"/>
            <p14:sldId id="347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CCFFCC"/>
    <a:srgbClr val="FFFF00"/>
    <a:srgbClr val="FFFF99"/>
    <a:srgbClr val="99FFCC"/>
    <a:srgbClr val="FFF9A7"/>
    <a:srgbClr val="66FF66"/>
    <a:srgbClr val="CC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173" autoAdjust="0"/>
  </p:normalViewPr>
  <p:slideViewPr>
    <p:cSldViewPr snapToGrid="0">
      <p:cViewPr>
        <p:scale>
          <a:sx n="75" d="100"/>
          <a:sy n="75" d="100"/>
        </p:scale>
        <p:origin x="468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1423308928489"/>
          <c:y val="0.11820902186868702"/>
          <c:w val="0.45427300972255175"/>
          <c:h val="0.87072696235236235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99FF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FFFFCC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3736657917760281"/>
                  <c:y val="0.22026939063760664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1658</a:t>
                    </a:r>
                    <a:r>
                      <a:rPr 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endParaRPr lang="en-US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717778698715292"/>
                  <c:y val="-0.14981282372979521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571</a:t>
                    </a:r>
                    <a:endParaRPr lang="en-US" sz="2400" b="0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996661601510338E-2"/>
                  <c:y val="-0.13719926345348638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739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  <a:p>
                    <a:r>
                      <a:rPr lang="en-US" dirty="0"/>
                      <a:t>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DATI!$L$5:$L$9</c:f>
              <c:strCache>
                <c:ptCount val="5"/>
                <c:pt idx="0">
                  <c:v>Giovani</c:v>
                </c:pt>
                <c:pt idx="1">
                  <c:v>Adolescenti</c:v>
                </c:pt>
                <c:pt idx="2">
                  <c:v>Preadolescenti</c:v>
                </c:pt>
                <c:pt idx="3">
                  <c:v>Elementari</c:v>
                </c:pt>
                <c:pt idx="4">
                  <c:v>Materna</c:v>
                </c:pt>
              </c:strCache>
            </c:strRef>
          </c:cat>
          <c:val>
            <c:numRef>
              <c:f>DATI!$M$5:$M$9</c:f>
              <c:numCache>
                <c:formatCode>General</c:formatCode>
                <c:ptCount val="5"/>
                <c:pt idx="0" formatCode="#,##0">
                  <c:v>1064</c:v>
                </c:pt>
                <c:pt idx="1">
                  <c:v>549</c:v>
                </c:pt>
                <c:pt idx="2">
                  <c:v>744</c:v>
                </c:pt>
                <c:pt idx="3">
                  <c:v>709</c:v>
                </c:pt>
                <c:pt idx="4">
                  <c:v>430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713220058019064"/>
          <c:y val="0.34376061094470162"/>
          <c:w val="0.31311842427960768"/>
          <c:h val="0.63144326197506562"/>
        </c:manualLayout>
      </c:layout>
      <c:overlay val="0"/>
      <c:txPr>
        <a:bodyPr/>
        <a:lstStyle/>
        <a:p>
          <a:pPr>
            <a:lnSpc>
              <a:spcPct val="100000"/>
            </a:lnSpc>
            <a:defRPr sz="2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in Microsoft PowerPoint]Analisi!Tabella_pivot6</c:name>
    <c:fmtId val="16"/>
  </c:pivotSource>
  <c:chart>
    <c:autoTitleDeleted val="0"/>
    <c:pivotFmts>
      <c:pivotFmt>
        <c:idx val="0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890585241730277E-2"/>
              <c:y val="-5.40540540540540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6.1068702290076333E-2"/>
              <c:y val="-3.00300300300300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141645462256149E-2"/>
              <c:y val="-3.603603603603603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890585241730277E-2"/>
              <c:y val="-3.00300300300300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0534351145038167E-2"/>
              <c:y val="-1.20120120120120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0534351145038167E-2"/>
              <c:y val="-2.402402402402396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0534351145038167E-2"/>
              <c:y val="-1.20120120120120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0534351145038167E-2"/>
              <c:y val="-2.402402402402396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890585241730277E-2"/>
              <c:y val="-3.00300300300300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6.1068702290076333E-2"/>
              <c:y val="-3.00300300300300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890585241730277E-2"/>
              <c:y val="-5.40540540540540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141645462256149E-2"/>
              <c:y val="-3.603603603603603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0534351145038167E-2"/>
              <c:y val="-1.201201201201206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0534351145038167E-2"/>
              <c:y val="-2.402402402402396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890585241730277E-2"/>
              <c:y val="-3.00300300300300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6.1068702290076333E-2"/>
              <c:y val="-3.003003003003005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890585241730277E-2"/>
              <c:y val="-5.405405405405405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141645462256149E-2"/>
              <c:y val="-3.603603603603603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Analisi!$H$12:$H$13</c:f>
              <c:strCache>
                <c:ptCount val="1"/>
                <c:pt idx="0">
                  <c:v>Donna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2"/>
              <c:layout>
                <c:manualLayout>
                  <c:x val="-3.0534351145038167E-2"/>
                  <c:y val="-1.201201201201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534351145038167E-2"/>
                  <c:y val="-2.402402402402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strRef>
              <c:f>Analisi!$G$14:$G$18</c:f>
              <c:strCache>
                <c:ptCount val="4"/>
                <c:pt idx="0">
                  <c:v>Poco</c:v>
                </c:pt>
                <c:pt idx="1">
                  <c:v>Abbastanza</c:v>
                </c:pt>
                <c:pt idx="2">
                  <c:v>Molto</c:v>
                </c:pt>
                <c:pt idx="3">
                  <c:v>Non risposto</c:v>
                </c:pt>
              </c:strCache>
            </c:strRef>
          </c:cat>
          <c:val>
            <c:numRef>
              <c:f>Analisi!$H$14:$H$18</c:f>
              <c:numCache>
                <c:formatCode>0.0%</c:formatCode>
                <c:ptCount val="4"/>
                <c:pt idx="0">
                  <c:v>0.15032679738562091</c:v>
                </c:pt>
                <c:pt idx="1">
                  <c:v>0.50980392156862742</c:v>
                </c:pt>
                <c:pt idx="2">
                  <c:v>0.26797385620915032</c:v>
                </c:pt>
                <c:pt idx="3">
                  <c:v>7.1895424836601302E-2</c:v>
                </c:pt>
              </c:numCache>
            </c:numRef>
          </c:val>
        </c:ser>
        <c:ser>
          <c:idx val="1"/>
          <c:order val="1"/>
          <c:tx>
            <c:strRef>
              <c:f>Analisi!$I$12:$I$13</c:f>
              <c:strCache>
                <c:ptCount val="1"/>
                <c:pt idx="0">
                  <c:v>Uomo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5.0890585241730277E-2"/>
                  <c:y val="-3.00300300300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068702290076333E-2"/>
                  <c:y val="-3.003003003003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890585241730277E-2"/>
                  <c:y val="-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141645462256149E-2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Analisi!$G$14:$G$18</c:f>
              <c:strCache>
                <c:ptCount val="4"/>
                <c:pt idx="0">
                  <c:v>Poco</c:v>
                </c:pt>
                <c:pt idx="1">
                  <c:v>Abbastanza</c:v>
                </c:pt>
                <c:pt idx="2">
                  <c:v>Molto</c:v>
                </c:pt>
                <c:pt idx="3">
                  <c:v>Non risposto</c:v>
                </c:pt>
              </c:strCache>
            </c:strRef>
          </c:cat>
          <c:val>
            <c:numRef>
              <c:f>Analisi!$I$14:$I$18</c:f>
              <c:numCache>
                <c:formatCode>0.0%</c:formatCode>
                <c:ptCount val="4"/>
                <c:pt idx="0">
                  <c:v>0.16666666666666666</c:v>
                </c:pt>
                <c:pt idx="1">
                  <c:v>0.42307692307692307</c:v>
                </c:pt>
                <c:pt idx="2">
                  <c:v>0.35897435897435898</c:v>
                </c:pt>
                <c:pt idx="3">
                  <c:v>5.128205128205128E-2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72808"/>
        <c:axId val="133671632"/>
      </c:barChart>
      <c:catAx>
        <c:axId val="13367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71632"/>
        <c:crosses val="autoZero"/>
        <c:auto val="1"/>
        <c:lblAlgn val="ctr"/>
        <c:lblOffset val="100"/>
        <c:noMultiLvlLbl val="0"/>
      </c:catAx>
      <c:valAx>
        <c:axId val="13367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7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[SI RIPARTE…  AIUTACI A RIPENSARE L'ORATORIO!  (Responses).xlsx]Analisi!Tabella_pivot8</c:name>
    <c:fmtId val="-1"/>
  </c:pivotSource>
  <c:chart>
    <c:autoTitleDeleted val="0"/>
    <c:pivotFmts>
      <c:pivotFmt>
        <c:idx val="0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632911392405063E-2"/>
              <c:y val="-2.614379084967322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004219409282701E-2"/>
              <c:y val="-4.18300653594771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004219409282576E-2"/>
              <c:y val="-2.614379084967329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3.0379746835443068E-2"/>
              <c:y val="-3.13725490196079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7130801687763747E-2"/>
              <c:y val="-4.705882352941176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3755274261603373E-2"/>
              <c:y val="-2.61437908496732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2.3628691983122486E-2"/>
              <c:y val="-1.568627450980401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1.3502109704641366E-2"/>
              <c:y val="-2.091503267973856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2.3628691983122486E-2"/>
              <c:y val="-1.568627450980401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7130801687763747E-2"/>
              <c:y val="-4.705882352941176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3755274261603373E-2"/>
              <c:y val="-2.61437908496732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004219409282576E-2"/>
              <c:y val="-2.614379084967329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004219409282701E-2"/>
              <c:y val="-4.18300653594771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632911392405063E-2"/>
              <c:y val="-2.614379084967322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2.3628691983122486E-2"/>
              <c:y val="-1.568627450980401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7130801687763747E-2"/>
              <c:y val="-4.705882352941176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FF0000"/>
          </a:solidFill>
          <a:ln>
            <a:noFill/>
          </a:ln>
          <a:effectLst/>
        </c:spPr>
        <c:dLbl>
          <c:idx val="0"/>
          <c:layout>
            <c:manualLayout>
              <c:x val="-3.3755274261603373E-2"/>
              <c:y val="-2.61437908496732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004219409282576E-2"/>
              <c:y val="-2.614379084967329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2.7004219409282701E-2"/>
              <c:y val="-4.18300653594771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5.0632911392405063E-2"/>
              <c:y val="-2.614379084967322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Analisi!$H$21:$H$22</c:f>
              <c:strCache>
                <c:ptCount val="1"/>
                <c:pt idx="0">
                  <c:v>Donna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-2.3628691983122486E-2"/>
                  <c:y val="-1.568627450980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130801687763747E-2"/>
                  <c:y val="-4.7058823529411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755274261603373E-2"/>
                  <c:y val="-2.614379084967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Analisi!$G$23:$G$27</c:f>
              <c:strCache>
                <c:ptCount val="4"/>
                <c:pt idx="0">
                  <c:v>Poco</c:v>
                </c:pt>
                <c:pt idx="1">
                  <c:v>Abbastanza</c:v>
                </c:pt>
                <c:pt idx="2">
                  <c:v>Molto</c:v>
                </c:pt>
                <c:pt idx="3">
                  <c:v>Non risposto</c:v>
                </c:pt>
              </c:strCache>
            </c:strRef>
          </c:cat>
          <c:val>
            <c:numRef>
              <c:f>Analisi!$H$23:$H$27</c:f>
              <c:numCache>
                <c:formatCode>0.0%</c:formatCode>
                <c:ptCount val="4"/>
                <c:pt idx="0">
                  <c:v>9.2105263157894732E-2</c:v>
                </c:pt>
                <c:pt idx="1">
                  <c:v>0.36842105263157893</c:v>
                </c:pt>
                <c:pt idx="2">
                  <c:v>0.45394736842105265</c:v>
                </c:pt>
                <c:pt idx="3">
                  <c:v>8.5526315789473686E-2</c:v>
                </c:pt>
              </c:numCache>
            </c:numRef>
          </c:val>
        </c:ser>
        <c:ser>
          <c:idx val="1"/>
          <c:order val="1"/>
          <c:tx>
            <c:strRef>
              <c:f>Analisi!$I$21:$I$22</c:f>
              <c:strCache>
                <c:ptCount val="1"/>
                <c:pt idx="0">
                  <c:v>Uomo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2.7004219409282576E-2"/>
                  <c:y val="-2.614379084967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004219409282701E-2"/>
                  <c:y val="-4.18300653594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632911392405063E-2"/>
                  <c:y val="-2.6143790849673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Analisi!$G$23:$G$27</c:f>
              <c:strCache>
                <c:ptCount val="4"/>
                <c:pt idx="0">
                  <c:v>Poco</c:v>
                </c:pt>
                <c:pt idx="1">
                  <c:v>Abbastanza</c:v>
                </c:pt>
                <c:pt idx="2">
                  <c:v>Molto</c:v>
                </c:pt>
                <c:pt idx="3">
                  <c:v>Non risposto</c:v>
                </c:pt>
              </c:strCache>
            </c:strRef>
          </c:cat>
          <c:val>
            <c:numRef>
              <c:f>Analisi!$I$23:$I$27</c:f>
              <c:numCache>
                <c:formatCode>0.0%</c:formatCode>
                <c:ptCount val="4"/>
                <c:pt idx="0">
                  <c:v>6.4935064935064929E-2</c:v>
                </c:pt>
                <c:pt idx="1">
                  <c:v>0.36363636363636365</c:v>
                </c:pt>
                <c:pt idx="2">
                  <c:v>0.51948051948051943</c:v>
                </c:pt>
                <c:pt idx="3">
                  <c:v>5.1948051948051951E-2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61048"/>
        <c:axId val="133661440"/>
      </c:barChart>
      <c:catAx>
        <c:axId val="13366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61440"/>
        <c:crosses val="autoZero"/>
        <c:auto val="1"/>
        <c:lblAlgn val="ctr"/>
        <c:lblOffset val="100"/>
        <c:noMultiLvlLbl val="0"/>
      </c:catAx>
      <c:valAx>
        <c:axId val="13366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6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[SI RIPARTE…  AIUTACI A RIPENSARE L'ORATORIO!  (Responses).xlsx]Analisi!Tabella_pivot10</c:name>
    <c:fmtId val="9"/>
  </c:pivotSource>
  <c:chart>
    <c:autoTitleDeleted val="0"/>
    <c:pivotFmts>
      <c:pivotFmt>
        <c:idx val="0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4.2328042328042326E-2"/>
              <c:y val="-1.18694362017804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0"/>
              <c:y val="-7.91295746785361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0"/>
              <c:y val="-9.49554896142433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9.9773242630385492E-2"/>
              <c:y val="-3.9564787339268232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1.2093726379440665E-2"/>
              <c:y val="-5.934718100890214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0"/>
              <c:y val="-9.49554896142433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1.2093726379440665E-2"/>
              <c:y val="-5.934718100890214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4.2328042328042326E-2"/>
              <c:y val="-1.18694362017804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9.9773242630385492E-2"/>
              <c:y val="-3.9564787339268232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0"/>
              <c:y val="-9.495548961424332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1.2093726379440665E-2"/>
              <c:y val="-5.934718100890214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4.2328042328042326E-2"/>
              <c:y val="-1.186943620178041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00B0F0"/>
          </a:solidFill>
          <a:ln>
            <a:noFill/>
          </a:ln>
          <a:effectLst/>
        </c:spPr>
        <c:dLbl>
          <c:idx val="0"/>
          <c:layout>
            <c:manualLayout>
              <c:x val="9.9773242630385492E-2"/>
              <c:y val="-3.9564787339268232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Analisi!$H$30:$H$31</c:f>
              <c:strCache>
                <c:ptCount val="1"/>
                <c:pt idx="0">
                  <c:v>Donna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Analisi!$G$32:$G$36</c:f>
              <c:strCache>
                <c:ptCount val="4"/>
                <c:pt idx="0">
                  <c:v>È una modalità superata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Analisi!$H$32:$H$36</c:f>
              <c:numCache>
                <c:formatCode>0.0%</c:formatCode>
                <c:ptCount val="4"/>
                <c:pt idx="0">
                  <c:v>2.6490066225165563E-2</c:v>
                </c:pt>
                <c:pt idx="1">
                  <c:v>2.6490066225165563E-2</c:v>
                </c:pt>
                <c:pt idx="2">
                  <c:v>0.19205298013245034</c:v>
                </c:pt>
                <c:pt idx="3">
                  <c:v>0.75496688741721851</c:v>
                </c:pt>
              </c:numCache>
            </c:numRef>
          </c:val>
        </c:ser>
        <c:ser>
          <c:idx val="1"/>
          <c:order val="1"/>
          <c:tx>
            <c:strRef>
              <c:f>Analisi!$I$30:$I$31</c:f>
              <c:strCache>
                <c:ptCount val="1"/>
                <c:pt idx="0">
                  <c:v>Uomo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4955489614243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93726379440665E-2"/>
                  <c:y val="-5.934718100890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328042328042326E-2"/>
                  <c:y val="-1.1869436201780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773242630385492E-2"/>
                  <c:y val="-3.9564787339268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Analisi!$G$32:$G$36</c:f>
              <c:strCache>
                <c:ptCount val="4"/>
                <c:pt idx="0">
                  <c:v>È una modalità superata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Analisi!$I$32:$I$36</c:f>
              <c:numCache>
                <c:formatCode>0.0%</c:formatCode>
                <c:ptCount val="4"/>
                <c:pt idx="0">
                  <c:v>2.5974025974025976E-2</c:v>
                </c:pt>
                <c:pt idx="1">
                  <c:v>3.896103896103896E-2</c:v>
                </c:pt>
                <c:pt idx="2">
                  <c:v>0.16883116883116883</c:v>
                </c:pt>
                <c:pt idx="3">
                  <c:v>0.76623376623376627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60656"/>
        <c:axId val="133669280"/>
      </c:barChart>
      <c:catAx>
        <c:axId val="13366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69280"/>
        <c:crosses val="autoZero"/>
        <c:auto val="1"/>
        <c:lblAlgn val="ctr"/>
        <c:lblOffset val="100"/>
        <c:noMultiLvlLbl val="0"/>
      </c:catAx>
      <c:valAx>
        <c:axId val="13366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6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 educa'!$B$11:$B$19</c:f>
              <c:strCache>
                <c:ptCount val="9"/>
                <c:pt idx="0">
                  <c:v>Insegnanti di storia</c:v>
                </c:pt>
                <c:pt idx="1">
                  <c:v>Stato</c:v>
                </c:pt>
                <c:pt idx="2">
                  <c:v>Nessuno è scelta personale non genitoriale</c:v>
                </c:pt>
                <c:pt idx="3">
                  <c:v>Giovani stessi</c:v>
                </c:pt>
                <c:pt idx="4">
                  <c:v>Tutti</c:v>
                </c:pt>
                <c:pt idx="5">
                  <c:v>Preti</c:v>
                </c:pt>
                <c:pt idx="6">
                  <c:v>Animatori</c:v>
                </c:pt>
                <c:pt idx="7">
                  <c:v>Genitori</c:v>
                </c:pt>
                <c:pt idx="8">
                  <c:v>Comunità Parrocchiale</c:v>
                </c:pt>
              </c:strCache>
            </c:strRef>
          </c:cat>
          <c:val>
            <c:numRef>
              <c:f>'Chi educa'!$D$11:$D$19</c:f>
              <c:numCache>
                <c:formatCode>0.0%</c:formatCode>
                <c:ptCount val="9"/>
                <c:pt idx="0">
                  <c:v>4.329004329004329E-3</c:v>
                </c:pt>
                <c:pt idx="1">
                  <c:v>4.329004329004329E-3</c:v>
                </c:pt>
                <c:pt idx="2">
                  <c:v>8.658008658008658E-3</c:v>
                </c:pt>
                <c:pt idx="3">
                  <c:v>1.7316017316017316E-2</c:v>
                </c:pt>
                <c:pt idx="4">
                  <c:v>7.792207792207792E-2</c:v>
                </c:pt>
                <c:pt idx="5">
                  <c:v>0.12121212121212122</c:v>
                </c:pt>
                <c:pt idx="6">
                  <c:v>0.16883116883116883</c:v>
                </c:pt>
                <c:pt idx="7">
                  <c:v>0.24675324675324675</c:v>
                </c:pt>
                <c:pt idx="8">
                  <c:v>0.51948051948051943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664184"/>
        <c:axId val="133665752"/>
      </c:barChart>
      <c:catAx>
        <c:axId val="133664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65752"/>
        <c:crosses val="autoZero"/>
        <c:auto val="1"/>
        <c:lblAlgn val="ctr"/>
        <c:lblOffset val="100"/>
        <c:noMultiLvlLbl val="0"/>
      </c:catAx>
      <c:valAx>
        <c:axId val="1336657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3366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&lt;=30 anni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'Oratorio è'!$B$8:$B$19</c:f>
              <c:strCache>
                <c:ptCount val="12"/>
                <c:pt idx="0">
                  <c:v>Obsoleto</c:v>
                </c:pt>
                <c:pt idx="1">
                  <c:v>In sinergia con il territorio</c:v>
                </c:pt>
                <c:pt idx="2">
                  <c:v>Non saprei</c:v>
                </c:pt>
                <c:pt idx="3">
                  <c:v>Inclusivo ed accogliente</c:v>
                </c:pt>
                <c:pt idx="4">
                  <c:v>Luogo sicuro e di rifugio</c:v>
                </c:pt>
                <c:pt idx="5">
                  <c:v>Casa</c:v>
                </c:pt>
                <c:pt idx="6">
                  <c:v>Luogo di condivisione</c:v>
                </c:pt>
                <c:pt idx="7">
                  <c:v>Luogo di preghiera</c:v>
                </c:pt>
                <c:pt idx="8">
                  <c:v>Famiglia e comunità</c:v>
                </c:pt>
                <c:pt idx="9">
                  <c:v>Luogo di divertimento, gioco, svago</c:v>
                </c:pt>
                <c:pt idx="10">
                  <c:v>Luogo di crescita umana e cristiana</c:v>
                </c:pt>
                <c:pt idx="11">
                  <c:v>Luogo di incontro, aggregazione, amicizia</c:v>
                </c:pt>
              </c:strCache>
            </c:strRef>
          </c:cat>
          <c:val>
            <c:numRef>
              <c:f>'Oratorio è'!$G$8:$G$19</c:f>
              <c:numCache>
                <c:formatCode>0.0%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2.1276595744680851E-2</c:v>
                </c:pt>
                <c:pt idx="3">
                  <c:v>2.1276595744680851E-2</c:v>
                </c:pt>
                <c:pt idx="4">
                  <c:v>4.2553191489361701E-2</c:v>
                </c:pt>
                <c:pt idx="5">
                  <c:v>0.10638297872340426</c:v>
                </c:pt>
                <c:pt idx="6">
                  <c:v>6.3829787234042548E-2</c:v>
                </c:pt>
                <c:pt idx="7">
                  <c:v>0.14893617021276595</c:v>
                </c:pt>
                <c:pt idx="8">
                  <c:v>0.10638297872340426</c:v>
                </c:pt>
                <c:pt idx="9">
                  <c:v>0.31914893617021278</c:v>
                </c:pt>
                <c:pt idx="10">
                  <c:v>0.31914893617021278</c:v>
                </c:pt>
                <c:pt idx="11">
                  <c:v>0.38297872340425532</c:v>
                </c:pt>
              </c:numCache>
            </c:numRef>
          </c:val>
        </c:ser>
        <c:ser>
          <c:idx val="1"/>
          <c:order val="1"/>
          <c:tx>
            <c:v>&gt; 30 anni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'Oratorio è'!$B$8:$B$19</c:f>
              <c:strCache>
                <c:ptCount val="12"/>
                <c:pt idx="0">
                  <c:v>Obsoleto</c:v>
                </c:pt>
                <c:pt idx="1">
                  <c:v>In sinergia con il territorio</c:v>
                </c:pt>
                <c:pt idx="2">
                  <c:v>Non saprei</c:v>
                </c:pt>
                <c:pt idx="3">
                  <c:v>Inclusivo ed accogliente</c:v>
                </c:pt>
                <c:pt idx="4">
                  <c:v>Luogo sicuro e di rifugio</c:v>
                </c:pt>
                <c:pt idx="5">
                  <c:v>Casa</c:v>
                </c:pt>
                <c:pt idx="6">
                  <c:v>Luogo di condivisione</c:v>
                </c:pt>
                <c:pt idx="7">
                  <c:v>Luogo di preghiera</c:v>
                </c:pt>
                <c:pt idx="8">
                  <c:v>Famiglia e comunità</c:v>
                </c:pt>
                <c:pt idx="9">
                  <c:v>Luogo di divertimento, gioco, svago</c:v>
                </c:pt>
                <c:pt idx="10">
                  <c:v>Luogo di crescita umana e cristiana</c:v>
                </c:pt>
                <c:pt idx="11">
                  <c:v>Luogo di incontro, aggregazione, amicizia</c:v>
                </c:pt>
              </c:strCache>
            </c:strRef>
          </c:cat>
          <c:val>
            <c:numRef>
              <c:f>'Oratorio è'!$H$8:$H$19</c:f>
              <c:numCache>
                <c:formatCode>0.0%</c:formatCode>
                <c:ptCount val="12"/>
                <c:pt idx="0">
                  <c:v>5.4945054945054949E-3</c:v>
                </c:pt>
                <c:pt idx="1">
                  <c:v>1.098901098901099E-2</c:v>
                </c:pt>
                <c:pt idx="2">
                  <c:v>2.197802197802198E-2</c:v>
                </c:pt>
                <c:pt idx="3">
                  <c:v>4.9450549450549448E-2</c:v>
                </c:pt>
                <c:pt idx="4">
                  <c:v>7.1428571428571425E-2</c:v>
                </c:pt>
                <c:pt idx="5">
                  <c:v>6.5934065934065936E-2</c:v>
                </c:pt>
                <c:pt idx="6">
                  <c:v>0.12087912087912088</c:v>
                </c:pt>
                <c:pt idx="7">
                  <c:v>0.1043956043956044</c:v>
                </c:pt>
                <c:pt idx="8">
                  <c:v>0.12087912087912088</c:v>
                </c:pt>
                <c:pt idx="9">
                  <c:v>0.12087912087912088</c:v>
                </c:pt>
                <c:pt idx="10">
                  <c:v>0.43956043956043955</c:v>
                </c:pt>
                <c:pt idx="11">
                  <c:v>0.56043956043956045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672024"/>
        <c:axId val="133668496"/>
      </c:barChart>
      <c:catAx>
        <c:axId val="133672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68496"/>
        <c:crosses val="autoZero"/>
        <c:auto val="1"/>
        <c:lblAlgn val="ctr"/>
        <c:lblOffset val="100"/>
        <c:noMultiLvlLbl val="0"/>
      </c:catAx>
      <c:valAx>
        <c:axId val="13366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7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'Oratorio è'!$B$6:$B$20</c:f>
              <c:strCache>
                <c:ptCount val="15"/>
                <c:pt idx="0">
                  <c:v>Nulla</c:v>
                </c:pt>
                <c:pt idx="1">
                  <c:v>Bar dove mangiare la granita</c:v>
                </c:pt>
                <c:pt idx="2">
                  <c:v>Stare senza pregiudizi</c:v>
                </c:pt>
                <c:pt idx="3">
                  <c:v>Comunità e Famiglia</c:v>
                </c:pt>
                <c:pt idx="4">
                  <c:v>Rilassarsi</c:v>
                </c:pt>
                <c:pt idx="5">
                  <c:v>Luogo della mia infanzia</c:v>
                </c:pt>
                <c:pt idx="6">
                  <c:v>Noioso</c:v>
                </c:pt>
                <c:pt idx="7">
                  <c:v>Una seconda casa</c:v>
                </c:pt>
                <c:pt idx="8">
                  <c:v>Preghiera</c:v>
                </c:pt>
                <c:pt idx="9">
                  <c:v>Catechismo e grest</c:v>
                </c:pt>
                <c:pt idx="10">
                  <c:v>Stare in libertà</c:v>
                </c:pt>
                <c:pt idx="11">
                  <c:v>Luogo di incontro</c:v>
                </c:pt>
                <c:pt idx="12">
                  <c:v>Luogo dove giocare</c:v>
                </c:pt>
                <c:pt idx="13">
                  <c:v>Luogo dove stare con gli amici</c:v>
                </c:pt>
                <c:pt idx="14">
                  <c:v>Luogo di divertimento e svago</c:v>
                </c:pt>
              </c:strCache>
            </c:strRef>
          </c:cat>
          <c:val>
            <c:numRef>
              <c:f>'Oratorio è'!$D$6:$D$20</c:f>
              <c:numCache>
                <c:formatCode>0.0%</c:formatCode>
                <c:ptCount val="15"/>
                <c:pt idx="0">
                  <c:v>1.3333333333333334E-2</c:v>
                </c:pt>
                <c:pt idx="1">
                  <c:v>1.3333333333333334E-2</c:v>
                </c:pt>
                <c:pt idx="2">
                  <c:v>1.3333333333333334E-2</c:v>
                </c:pt>
                <c:pt idx="3">
                  <c:v>1.3333333333333334E-2</c:v>
                </c:pt>
                <c:pt idx="4">
                  <c:v>1.3333333333333334E-2</c:v>
                </c:pt>
                <c:pt idx="5">
                  <c:v>2.6666666666666668E-2</c:v>
                </c:pt>
                <c:pt idx="6">
                  <c:v>2.6666666666666668E-2</c:v>
                </c:pt>
                <c:pt idx="7">
                  <c:v>0.04</c:v>
                </c:pt>
                <c:pt idx="8">
                  <c:v>6.6666666666666666E-2</c:v>
                </c:pt>
                <c:pt idx="9">
                  <c:v>6.6666666666666666E-2</c:v>
                </c:pt>
                <c:pt idx="10">
                  <c:v>0.08</c:v>
                </c:pt>
                <c:pt idx="11">
                  <c:v>0.13333333333333333</c:v>
                </c:pt>
                <c:pt idx="12">
                  <c:v>0.13333333333333333</c:v>
                </c:pt>
                <c:pt idx="13">
                  <c:v>0.25333333333333335</c:v>
                </c:pt>
                <c:pt idx="14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660264"/>
        <c:axId val="133663400"/>
      </c:barChart>
      <c:catAx>
        <c:axId val="133660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63400"/>
        <c:crosses val="autoZero"/>
        <c:auto val="1"/>
        <c:lblAlgn val="ctr"/>
        <c:lblOffset val="100"/>
        <c:noMultiLvlLbl val="0"/>
      </c:catAx>
      <c:valAx>
        <c:axId val="133663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336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'Perchè tutte le risposte'!$M$4:$M$12</c:f>
              <c:strCache>
                <c:ptCount val="9"/>
                <c:pt idx="0">
                  <c:v>Ho tutto</c:v>
                </c:pt>
                <c:pt idx="1">
                  <c:v>Per me è una seconda casa</c:v>
                </c:pt>
                <c:pt idx="2">
                  <c:v>E' la mia  passione</c:v>
                </c:pt>
                <c:pt idx="3">
                  <c:v>Non saprei</c:v>
                </c:pt>
                <c:pt idx="4">
                  <c:v>Sono libera/o</c:v>
                </c:pt>
                <c:pt idx="5">
                  <c:v>Incontro amici</c:v>
                </c:pt>
                <c:pt idx="6">
                  <c:v>Mi sento felice, accolto e a mio agio</c:v>
                </c:pt>
                <c:pt idx="7">
                  <c:v>Mi piace</c:v>
                </c:pt>
                <c:pt idx="8">
                  <c:v>Mi diverto e gioco</c:v>
                </c:pt>
              </c:strCache>
            </c:strRef>
          </c:cat>
          <c:val>
            <c:numRef>
              <c:f>'Perchè tutte le risposte'!$O$4:$O$12</c:f>
              <c:numCache>
                <c:formatCode>0.0%</c:formatCode>
                <c:ptCount val="9"/>
                <c:pt idx="0">
                  <c:v>1.4084507042253521E-2</c:v>
                </c:pt>
                <c:pt idx="1">
                  <c:v>1.4084507042253521E-2</c:v>
                </c:pt>
                <c:pt idx="2">
                  <c:v>2.8169014084507043E-2</c:v>
                </c:pt>
                <c:pt idx="3">
                  <c:v>2.8169014084507043E-2</c:v>
                </c:pt>
                <c:pt idx="4">
                  <c:v>8.4507042253521125E-2</c:v>
                </c:pt>
                <c:pt idx="5">
                  <c:v>0.12676056338028169</c:v>
                </c:pt>
                <c:pt idx="6">
                  <c:v>0.15492957746478872</c:v>
                </c:pt>
                <c:pt idx="7">
                  <c:v>0.15492957746478872</c:v>
                </c:pt>
                <c:pt idx="8">
                  <c:v>0.39436619718309857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666928"/>
        <c:axId val="133670848"/>
      </c:barChart>
      <c:catAx>
        <c:axId val="13366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670848"/>
        <c:crosses val="autoZero"/>
        <c:auto val="1"/>
        <c:lblAlgn val="ctr"/>
        <c:lblOffset val="100"/>
        <c:noMultiLvlLbl val="0"/>
      </c:catAx>
      <c:valAx>
        <c:axId val="1336708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3366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FB4C-20B7-4CC4-A79E-7E732E14E08B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1D590-7E43-4ECF-B984-6021CEFDD7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40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D590-7E43-4ECF-B984-6021CEFDD7E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7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1D590-7E43-4ECF-B984-6021CEFDD7E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48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93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16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19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2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59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85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93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53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4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9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9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1CAF-AE57-461E-8A3A-67900FE93BDA}" type="datetimeFigureOut">
              <a:rPr lang="it-IT" smtClean="0"/>
              <a:t>08/05/2021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8C60-44C0-495E-BA6B-5A1A625F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4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73833" y="114300"/>
            <a:ext cx="8839200" cy="6629400"/>
            <a:chOff x="152400" y="114300"/>
            <a:chExt cx="8839200" cy="662940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14300"/>
              <a:ext cx="8839200" cy="6629400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2936" y="2796104"/>
              <a:ext cx="282376" cy="282376"/>
            </a:xfrm>
            <a:prstGeom prst="rect">
              <a:avLst/>
            </a:prstGeom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8688" cy="9286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0"/>
            <a:ext cx="885824" cy="88582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612574" y="114300"/>
            <a:ext cx="605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lgerian" panose="04020705040A02060702" pitchFamily="82" charset="0"/>
              </a:rPr>
              <a:t>ORATORIO PARROCCHIA S.S PIETRO E PAOLO Galliate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197544" y="5174040"/>
            <a:ext cx="594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Assemblea   			       PASTORALE</a:t>
            </a:r>
            <a:endParaRPr lang="it-IT" sz="4800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58158" y="4520636"/>
            <a:ext cx="2354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8 maggio 2021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7228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134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a comunità che cura: ruote di Barreto al Rifugio Notturno">
            <a:extLst>
              <a:ext uri="{FF2B5EF4-FFF2-40B4-BE49-F238E27FC236}">
                <a16:creationId xmlns:a16="http://schemas.microsoft.com/office/drawing/2014/main" xmlns="" id="{42AC286F-75E9-4BB1-98DB-8D0C19575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8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136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8320" y="1161288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SPUNTI PER LA RIFLESSIONE COMUNITARIA</a:t>
            </a:r>
          </a:p>
        </p:txBody>
      </p:sp>
      <p:sp>
        <p:nvSpPr>
          <p:cNvPr id="3086" name="Rectangle 138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140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8319" y="2718054"/>
            <a:ext cx="3058769" cy="3787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Dal </a:t>
            </a:r>
            <a:r>
              <a:rPr lang="en-US" sz="2000" dirty="0" err="1"/>
              <a:t>questionario</a:t>
            </a:r>
            <a:r>
              <a:rPr lang="en-US" sz="2000" dirty="0"/>
              <a:t> emerge </a:t>
            </a:r>
            <a:r>
              <a:rPr lang="en-US" sz="2000" dirty="0" err="1"/>
              <a:t>che</a:t>
            </a:r>
            <a:r>
              <a:rPr lang="en-US" sz="2000" dirty="0"/>
              <a:t> la </a:t>
            </a:r>
            <a:r>
              <a:rPr lang="en-US" sz="2000" dirty="0" err="1"/>
              <a:t>responsabilità</a:t>
            </a:r>
            <a:r>
              <a:rPr lang="en-US" sz="2000" dirty="0"/>
              <a:t> </a:t>
            </a:r>
            <a:r>
              <a:rPr lang="en-US" sz="2000" dirty="0" err="1"/>
              <a:t>nell'educazione</a:t>
            </a:r>
            <a:r>
              <a:rPr lang="en-US" sz="2000" dirty="0"/>
              <a:t> </a:t>
            </a:r>
            <a:r>
              <a:rPr lang="en-US" sz="2000" dirty="0" err="1"/>
              <a:t>spirituale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giovani</a:t>
            </a:r>
            <a:r>
              <a:rPr lang="en-US" sz="2000" dirty="0"/>
              <a:t> </a:t>
            </a:r>
            <a:r>
              <a:rPr lang="en-US" sz="2000" dirty="0" err="1"/>
              <a:t>sia</a:t>
            </a:r>
            <a:r>
              <a:rPr lang="en-US" sz="2000" dirty="0"/>
              <a:t> da </a:t>
            </a:r>
            <a:r>
              <a:rPr lang="en-US" sz="2000" dirty="0" err="1"/>
              <a:t>attribuirsi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comunità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Ma chi è </a:t>
            </a:r>
            <a:r>
              <a:rPr lang="en-US" sz="2000" i="1" dirty="0" err="1"/>
              <a:t>esattamente</a:t>
            </a:r>
            <a:r>
              <a:rPr lang="en-US" sz="2000" i="1" dirty="0"/>
              <a:t> la </a:t>
            </a:r>
            <a:r>
              <a:rPr lang="en-US" sz="2000" i="1" dirty="0" err="1"/>
              <a:t>comunità</a:t>
            </a:r>
            <a:r>
              <a:rPr lang="en-US" sz="2000" i="1" dirty="0"/>
              <a:t> </a:t>
            </a:r>
            <a:r>
              <a:rPr lang="en-US" sz="2000" i="1" dirty="0" err="1"/>
              <a:t>parrocchiale</a:t>
            </a:r>
            <a:r>
              <a:rPr lang="en-US" sz="2000" i="1" dirty="0"/>
              <a:t>?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Chi ne fa </a:t>
            </a:r>
            <a:r>
              <a:rPr lang="en-US" sz="2000" i="1" dirty="0" err="1"/>
              <a:t>parte</a:t>
            </a:r>
            <a:r>
              <a:rPr lang="en-US" sz="2000" i="1" dirty="0"/>
              <a:t>, come </a:t>
            </a:r>
            <a:r>
              <a:rPr lang="en-US" sz="2000" i="1" dirty="0" err="1"/>
              <a:t>può</a:t>
            </a:r>
            <a:r>
              <a:rPr lang="en-US" sz="2000" i="1" dirty="0"/>
              <a:t> </a:t>
            </a:r>
            <a:r>
              <a:rPr lang="en-US" sz="2000" i="1" dirty="0" err="1"/>
              <a:t>farsi</a:t>
            </a:r>
            <a:r>
              <a:rPr lang="en-US" sz="2000" i="1" dirty="0"/>
              <a:t> </a:t>
            </a:r>
            <a:r>
              <a:rPr lang="en-US" sz="2000" i="1" dirty="0" err="1"/>
              <a:t>carico</a:t>
            </a:r>
            <a:r>
              <a:rPr lang="en-US" sz="2000" i="1" dirty="0"/>
              <a:t> </a:t>
            </a:r>
            <a:r>
              <a:rPr lang="en-US" sz="2000" i="1" dirty="0" err="1"/>
              <a:t>dell'educazione</a:t>
            </a:r>
            <a:r>
              <a:rPr lang="en-US" sz="2000" i="1" dirty="0"/>
              <a:t> di </a:t>
            </a:r>
            <a:r>
              <a:rPr lang="en-US" sz="2000" i="1" dirty="0" err="1"/>
              <a:t>giovani</a:t>
            </a:r>
            <a:r>
              <a:rPr lang="en-US" sz="2000" i="1" dirty="0"/>
              <a:t> </a:t>
            </a:r>
            <a:r>
              <a:rPr lang="en-US" sz="2000" i="1" dirty="0" err="1"/>
              <a:t>cristiani</a:t>
            </a:r>
            <a:r>
              <a:rPr lang="en-US" sz="2000" i="1" dirty="0"/>
              <a:t>? </a:t>
            </a:r>
            <a:endParaRPr lang="en-US" sz="2000" b="0" i="1" dirty="0">
              <a:effectLst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95685" y="210241"/>
            <a:ext cx="749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 smtClean="0"/>
              <a:t>SINTESI DEGLI INTERVENTI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53426" y="1579419"/>
            <a:ext cx="468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Oratorio fa parte ma non è la comunità cristiana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97579" y="2505694"/>
            <a:ext cx="152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Testimonianza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97842" y="3811979"/>
            <a:ext cx="215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Tutti siamo comunità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79470" y="4904509"/>
            <a:ext cx="264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Comunità sono le persone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595685" y="5973288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Accoglienza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03759" y="5592081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Saluto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88281" y="2949589"/>
            <a:ext cx="330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Insieme di persone da valorizzare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22160" y="5742935"/>
            <a:ext cx="211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Non è entità astratta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30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67840" y="129594"/>
            <a:ext cx="737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Che definizione daresti di “oratorio”?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762362"/>
              </p:ext>
            </p:extLst>
          </p:nvPr>
        </p:nvGraphicFramePr>
        <p:xfrm>
          <a:off x="272716" y="1185857"/>
          <a:ext cx="8502316" cy="555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5605112" y="4968240"/>
            <a:ext cx="3169920" cy="853440"/>
            <a:chOff x="5440680" y="5410200"/>
            <a:chExt cx="3169920" cy="853440"/>
          </a:xfrm>
        </p:grpSpPr>
        <p:sp>
          <p:nvSpPr>
            <p:cNvPr id="8" name="Onda 2 7"/>
            <p:cNvSpPr/>
            <p:nvPr/>
          </p:nvSpPr>
          <p:spPr>
            <a:xfrm>
              <a:off x="5440680" y="5410200"/>
              <a:ext cx="3169919" cy="853440"/>
            </a:xfrm>
            <a:prstGeom prst="doubleWav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440680" y="5569358"/>
              <a:ext cx="3169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ADULTI</a:t>
              </a:r>
              <a:endPara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83819" y="1344929"/>
            <a:ext cx="8922041" cy="2597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7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788031"/>
              </p:ext>
            </p:extLst>
          </p:nvPr>
        </p:nvGraphicFramePr>
        <p:xfrm>
          <a:off x="167640" y="1343025"/>
          <a:ext cx="8754401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5440680" y="5410200"/>
            <a:ext cx="3169920" cy="853440"/>
            <a:chOff x="5440680" y="5410200"/>
            <a:chExt cx="3169920" cy="853440"/>
          </a:xfrm>
        </p:grpSpPr>
        <p:sp>
          <p:nvSpPr>
            <p:cNvPr id="2" name="Onda 2 1"/>
            <p:cNvSpPr/>
            <p:nvPr/>
          </p:nvSpPr>
          <p:spPr>
            <a:xfrm>
              <a:off x="5440680" y="5410200"/>
              <a:ext cx="3169919" cy="853440"/>
            </a:xfrm>
            <a:prstGeom prst="doubleWave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5440680" y="5569358"/>
              <a:ext cx="3169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RAGAZZI MEDIE</a:t>
              </a:r>
              <a:endPara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ttangolo 8"/>
          <p:cNvSpPr/>
          <p:nvPr/>
        </p:nvSpPr>
        <p:spPr>
          <a:xfrm>
            <a:off x="1767840" y="129594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Che</a:t>
            </a:r>
            <a:r>
              <a:rPr lang="it-IT" sz="2400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definizione daresti di “oratorio”?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3819" y="1344930"/>
            <a:ext cx="8922041" cy="2815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3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13560" y="101752"/>
            <a:ext cx="685688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/>
              <a:t>Perché  STAI PIU’ VOLENTIERI in ALTRI </a:t>
            </a:r>
            <a:r>
              <a:rPr lang="it-IT" dirty="0" smtClean="0"/>
              <a:t>LUOGHI </a:t>
            </a:r>
            <a:r>
              <a:rPr lang="it-IT" dirty="0" err="1" smtClean="0"/>
              <a:t>olTRE</a:t>
            </a:r>
            <a:r>
              <a:rPr lang="it-IT" dirty="0" smtClean="0"/>
              <a:t> CASA </a:t>
            </a:r>
            <a:r>
              <a:rPr lang="it-IT" dirty="0"/>
              <a:t>?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033732"/>
              </p:ext>
            </p:extLst>
          </p:nvPr>
        </p:nvGraphicFramePr>
        <p:xfrm>
          <a:off x="121920" y="1447800"/>
          <a:ext cx="8548528" cy="471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228" y="5178509"/>
            <a:ext cx="3225064" cy="98154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3819" y="1344930"/>
            <a:ext cx="8922041" cy="2251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0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ove portare i bimbi durante l'estate? Ecco oratori e centri - L'Aquila -  Il Centro">
            <a:extLst>
              <a:ext uri="{FF2B5EF4-FFF2-40B4-BE49-F238E27FC236}">
                <a16:creationId xmlns:a16="http://schemas.microsoft.com/office/drawing/2014/main" xmlns="" id="{B127985C-298F-497F-833A-57098939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r="34594" b="4173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8320" y="1161288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SPUNTI PER LA RIFLESSIONE COMUNITARIA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8320" y="2610104"/>
            <a:ext cx="3426414" cy="4073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Dalle</a:t>
            </a:r>
            <a:r>
              <a:rPr lang="en-US" sz="2400" dirty="0"/>
              <a:t> </a:t>
            </a:r>
            <a:r>
              <a:rPr lang="en-US" sz="2400" dirty="0" err="1"/>
              <a:t>risposte</a:t>
            </a:r>
            <a:r>
              <a:rPr lang="en-US" sz="2400" dirty="0"/>
              <a:t> al </a:t>
            </a:r>
            <a:r>
              <a:rPr lang="en-US" sz="2400" dirty="0" err="1"/>
              <a:t>questionario</a:t>
            </a:r>
            <a:r>
              <a:rPr lang="en-US" sz="2400" dirty="0"/>
              <a:t> emerge una </a:t>
            </a:r>
            <a:r>
              <a:rPr lang="en-US" sz="2400" dirty="0" err="1"/>
              <a:t>visione</a:t>
            </a:r>
            <a:r>
              <a:rPr lang="en-US" sz="2400" dirty="0"/>
              <a:t> </a:t>
            </a:r>
            <a:r>
              <a:rPr lang="en-US" sz="2400" dirty="0" err="1"/>
              <a:t>dell'oratorio</a:t>
            </a:r>
            <a:r>
              <a:rPr lang="en-US" sz="2400" dirty="0"/>
              <a:t> come casa, </a:t>
            </a:r>
            <a:r>
              <a:rPr lang="en-US" sz="2400" dirty="0" err="1"/>
              <a:t>famiglia</a:t>
            </a:r>
            <a:r>
              <a:rPr lang="en-US" sz="2400" dirty="0"/>
              <a:t>, </a:t>
            </a:r>
            <a:r>
              <a:rPr lang="en-US" sz="2400" dirty="0" err="1"/>
              <a:t>luogo</a:t>
            </a:r>
            <a:r>
              <a:rPr lang="en-US" sz="2400" dirty="0"/>
              <a:t> dove </a:t>
            </a:r>
            <a:r>
              <a:rPr lang="en-US" sz="2400" dirty="0" err="1"/>
              <a:t>incontrare</a:t>
            </a:r>
            <a:r>
              <a:rPr lang="en-US" sz="2400" dirty="0"/>
              <a:t> e stare con amici. </a:t>
            </a:r>
            <a:r>
              <a:rPr lang="en-US" sz="2400" b="1" dirty="0" err="1"/>
              <a:t>Risalta</a:t>
            </a:r>
            <a:r>
              <a:rPr lang="en-US" sz="2400" b="1" dirty="0"/>
              <a:t> </a:t>
            </a:r>
            <a:r>
              <a:rPr lang="en-US" sz="2400" b="1" dirty="0" err="1"/>
              <a:t>prepotentemente</a:t>
            </a:r>
            <a:r>
              <a:rPr lang="en-US" sz="2400" b="1" dirty="0"/>
              <a:t> la </a:t>
            </a:r>
            <a:r>
              <a:rPr lang="en-US" sz="2400" b="1" dirty="0" err="1"/>
              <a:t>sua</a:t>
            </a:r>
            <a:r>
              <a:rPr lang="en-US" sz="2400" b="1" dirty="0"/>
              <a:t> </a:t>
            </a:r>
            <a:r>
              <a:rPr lang="en-US" sz="2400" b="1" dirty="0" err="1"/>
              <a:t>dimensione</a:t>
            </a:r>
            <a:r>
              <a:rPr lang="en-US" sz="2400" b="1" dirty="0"/>
              <a:t> </a:t>
            </a:r>
            <a:r>
              <a:rPr lang="en-US" sz="2400" b="1" dirty="0" err="1"/>
              <a:t>relazionale</a:t>
            </a:r>
            <a:r>
              <a:rPr lang="en-US" sz="2400" b="1" dirty="0"/>
              <a:t>. 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 err="1"/>
              <a:t>Partendo</a:t>
            </a:r>
            <a:r>
              <a:rPr lang="en-US" sz="2400" i="1" dirty="0"/>
              <a:t> da </a:t>
            </a:r>
            <a:r>
              <a:rPr lang="en-US" sz="2400" i="1" dirty="0" err="1"/>
              <a:t>questo</a:t>
            </a:r>
            <a:r>
              <a:rPr lang="en-US" sz="2400" i="1" dirty="0"/>
              <a:t>: </a:t>
            </a:r>
            <a:r>
              <a:rPr lang="en-US" sz="2400" i="1" dirty="0" err="1"/>
              <a:t>che</a:t>
            </a:r>
            <a:r>
              <a:rPr lang="en-US" sz="2400" i="1" dirty="0"/>
              <a:t> stile di oratorio </a:t>
            </a:r>
            <a:r>
              <a:rPr lang="en-US" sz="2400" i="1" dirty="0" err="1"/>
              <a:t>vorremmo</a:t>
            </a:r>
            <a:r>
              <a:rPr lang="en-US" sz="2400" i="1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Che senso </a:t>
            </a:r>
            <a:r>
              <a:rPr lang="en-US" sz="2400" i="1" dirty="0" err="1"/>
              <a:t>dovrebbe</a:t>
            </a:r>
            <a:r>
              <a:rPr lang="en-US" sz="2400" i="1" dirty="0"/>
              <a:t> </a:t>
            </a:r>
            <a:r>
              <a:rPr lang="en-US" sz="2400" i="1" dirty="0" err="1"/>
              <a:t>avere</a:t>
            </a:r>
            <a:r>
              <a:rPr lang="en-US" sz="2400" i="1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 err="1"/>
              <a:t>Inoltre</a:t>
            </a:r>
            <a:r>
              <a:rPr lang="en-US" sz="2400" i="1" dirty="0"/>
              <a:t>, </a:t>
            </a:r>
            <a:r>
              <a:rPr lang="en-US" sz="2400" i="1" dirty="0" err="1"/>
              <a:t>che</a:t>
            </a:r>
            <a:r>
              <a:rPr lang="en-US" sz="2400" i="1" dirty="0"/>
              <a:t> </a:t>
            </a:r>
            <a:r>
              <a:rPr lang="en-US" sz="2400" i="1" dirty="0" err="1"/>
              <a:t>tipo</a:t>
            </a:r>
            <a:r>
              <a:rPr lang="en-US" sz="2400" i="1" dirty="0"/>
              <a:t> di oratorio </a:t>
            </a:r>
            <a:r>
              <a:rPr lang="en-US" sz="2400" i="1" dirty="0" err="1"/>
              <a:t>concretamente</a:t>
            </a:r>
            <a:r>
              <a:rPr lang="en-US" sz="2400" i="1" dirty="0"/>
              <a:t>  </a:t>
            </a:r>
            <a:r>
              <a:rPr lang="en-US" sz="2400" i="1" dirty="0" err="1"/>
              <a:t>siamo</a:t>
            </a:r>
            <a:r>
              <a:rPr lang="en-US" sz="2400" i="1" dirty="0"/>
              <a:t> in </a:t>
            </a:r>
            <a:r>
              <a:rPr lang="en-US" sz="2400" i="1" dirty="0" err="1"/>
              <a:t>grado</a:t>
            </a:r>
            <a:r>
              <a:rPr lang="en-US" sz="2400" i="1" dirty="0"/>
              <a:t> di </a:t>
            </a:r>
            <a:r>
              <a:rPr lang="en-US" sz="2400" i="1" dirty="0" err="1"/>
              <a:t>offrire</a:t>
            </a:r>
            <a:r>
              <a:rPr lang="en-US" sz="2400" i="1" dirty="0"/>
              <a:t> e </a:t>
            </a:r>
            <a:r>
              <a:rPr lang="en-US" sz="2400" i="1" dirty="0" err="1"/>
              <a:t>gestire</a:t>
            </a:r>
            <a:r>
              <a:rPr lang="en-US" sz="2400" i="1" dirty="0"/>
              <a:t>?</a:t>
            </a:r>
            <a:endParaRPr lang="en-US" sz="2400" b="0" i="1" dirty="0">
              <a:effectLst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pa Francesco vicino all'addio, in Vaticano la voce choc | Roma">
            <a:extLst>
              <a:ext uri="{FF2B5EF4-FFF2-40B4-BE49-F238E27FC236}">
                <a16:creationId xmlns:a16="http://schemas.microsoft.com/office/drawing/2014/main" xmlns="" id="{712D27A2-9E47-4802-9AA9-8B8A73DC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820"/>
            <a:ext cx="9144000" cy="56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713402" y="1452559"/>
            <a:ext cx="4165813" cy="264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La Pastorale Giovanile ha bisogno di acquisire un’altra </a:t>
            </a:r>
            <a:r>
              <a:rPr lang="it-IT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flessibilità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 e invitare i giovani ad avvenimenti che ogni tanto offrano loro un luogo dove </a:t>
            </a:r>
            <a:r>
              <a:rPr lang="it-IT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non solo 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ricevano una </a:t>
            </a:r>
            <a:r>
              <a:rPr lang="it-IT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formazione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it-IT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ma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 che permetta loro anche di </a:t>
            </a:r>
            <a:r>
              <a:rPr lang="it-IT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condividere la vita, festeggiare, cantare, ascoltare testimonianze concrete e sperimentare l’incontro comunitario con il Dio vivente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endParaRPr lang="it-IT" sz="1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67840" y="129594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SPUNTI PER LA RIFLESSIONE COMUNITARIA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95383" y="4494739"/>
            <a:ext cx="4362029" cy="19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La pastorale giovanile comporta </a:t>
            </a:r>
            <a:r>
              <a:rPr lang="it-IT" sz="1400" b="1" dirty="0">
                <a:solidFill>
                  <a:srgbClr val="000000"/>
                </a:solidFill>
                <a:latin typeface="Tahoma" panose="020B0604030504040204" pitchFamily="34" charset="0"/>
              </a:rPr>
              <a:t>due grandi linee d’azione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Una è </a:t>
            </a:r>
            <a:r>
              <a:rPr lang="it-IT" sz="1400" b="1" i="1" dirty="0">
                <a:solidFill>
                  <a:srgbClr val="000000"/>
                </a:solidFill>
                <a:latin typeface="Tahoma" panose="020B0604030504040204" pitchFamily="34" charset="0"/>
              </a:rPr>
              <a:t>l’invito,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 la chiamata che attiri nuovi giovani verso l’esperienza del Signore. </a:t>
            </a:r>
          </a:p>
          <a:p>
            <a:pPr algn="just">
              <a:lnSpc>
                <a:spcPct val="150000"/>
              </a:lnSpc>
            </a:pP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L’altra è </a:t>
            </a:r>
            <a:r>
              <a:rPr lang="it-IT" sz="1400" b="1" i="1" dirty="0">
                <a:solidFill>
                  <a:srgbClr val="000000"/>
                </a:solidFill>
                <a:latin typeface="Tahoma" panose="020B0604030504040204" pitchFamily="34" charset="0"/>
              </a:rPr>
              <a:t>la crescita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</a:rPr>
              <a:t>, lo sviluppo di un percorso di maturazione di chi ha già vissuto quell’esperienza.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4194948" y="804710"/>
            <a:ext cx="436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Dalla ‘’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</a:rPr>
              <a:t>Christus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</a:rPr>
              <a:t>vivit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’’ di Papa Francesco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215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POSTE CARITAS PER I GIOVANI – Testimonianza e Impegno sociale">
            <a:extLst>
              <a:ext uri="{FF2B5EF4-FFF2-40B4-BE49-F238E27FC236}">
                <a16:creationId xmlns:a16="http://schemas.microsoft.com/office/drawing/2014/main" xmlns="" id="{97EA5526-72A9-4E72-9C20-721AB060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612"/>
            <a:ext cx="9144000" cy="57003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84482" y="2396610"/>
            <a:ext cx="1366866" cy="46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Invito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67840" y="129594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SPUNTI PER LA RIFLESSIONE COMUNITARIA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4482" y="1407631"/>
            <a:ext cx="4362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Dalla ‘’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</a:rPr>
              <a:t>Christus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</a:rPr>
              <a:t>vivit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’’ di Papa Francesco</a:t>
            </a:r>
            <a:endParaRPr lang="it-IT" sz="20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C4FAF49D-66F4-4235-A582-4D34B7F07EBD}"/>
              </a:ext>
            </a:extLst>
          </p:cNvPr>
          <p:cNvSpPr/>
          <p:nvPr/>
        </p:nvSpPr>
        <p:spPr>
          <a:xfrm>
            <a:off x="3061128" y="3904706"/>
            <a:ext cx="3450211" cy="12434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</a:rPr>
              <a:t>approfondimento del </a:t>
            </a:r>
            <a:r>
              <a:rPr lang="it-IT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kerygma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,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</a:rPr>
              <a:t> l’esperienza fondante dell’incontro con Dio attraverso Cristo morto e risorto.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A468E66B-9BB0-44A0-8345-819E07ABDDE8}"/>
              </a:ext>
            </a:extLst>
          </p:cNvPr>
          <p:cNvSpPr/>
          <p:nvPr/>
        </p:nvSpPr>
        <p:spPr>
          <a:xfrm>
            <a:off x="2320565" y="1946067"/>
            <a:ext cx="5987141" cy="165637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</a:rPr>
              <a:t>confido nella capacità dei giovani stessi, che sanno trovare le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vie attraenti per invitare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</a:rPr>
              <a:t>. Sanno organizzare festival, competizioni sportive, e sanno anche evangelizzare nelle reti sociali con messaggi, canzoni, video e altri interventi.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EBE5C72C-8A52-4173-966E-F1CCD49390E3}"/>
              </a:ext>
            </a:extLst>
          </p:cNvPr>
          <p:cNvSpPr/>
          <p:nvPr/>
        </p:nvSpPr>
        <p:spPr>
          <a:xfrm>
            <a:off x="3061128" y="5337248"/>
            <a:ext cx="3450211" cy="11995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</a:rPr>
              <a:t>crescita </a:t>
            </a:r>
            <a:r>
              <a:rPr lang="it-IT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nell’amore fraterno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</a:rPr>
              <a:t>, nella vita comunitaria, nel servizio.</a:t>
            </a:r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BF40B215-F0CE-450C-9BA8-CF41BBE6FCB3}"/>
              </a:ext>
            </a:extLst>
          </p:cNvPr>
          <p:cNvSpPr/>
          <p:nvPr/>
        </p:nvSpPr>
        <p:spPr>
          <a:xfrm>
            <a:off x="584482" y="5023318"/>
            <a:ext cx="1291452" cy="46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Crescita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6318BC08-552D-4D79-A2E1-346F4B20F324}"/>
              </a:ext>
            </a:extLst>
          </p:cNvPr>
          <p:cNvCxnSpPr>
            <a:stCxn id="15" idx="3"/>
          </p:cNvCxnSpPr>
          <p:nvPr/>
        </p:nvCxnSpPr>
        <p:spPr>
          <a:xfrm flipV="1">
            <a:off x="1875934" y="4526407"/>
            <a:ext cx="1008668" cy="72793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D20C1B78-6296-4F84-B1A6-E5EAB2B26689}"/>
              </a:ext>
            </a:extLst>
          </p:cNvPr>
          <p:cNvCxnSpPr>
            <a:cxnSpLocks/>
          </p:cNvCxnSpPr>
          <p:nvPr/>
        </p:nvCxnSpPr>
        <p:spPr>
          <a:xfrm>
            <a:off x="1875934" y="5387286"/>
            <a:ext cx="1008668" cy="47618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agio giovanile, interessa 8 adolescenti su 10. Arriva una app che  dialoga con i ragazzi - insalutenews.it">
            <a:extLst>
              <a:ext uri="{FF2B5EF4-FFF2-40B4-BE49-F238E27FC236}">
                <a16:creationId xmlns:a16="http://schemas.microsoft.com/office/drawing/2014/main" xmlns="" id="{ACC8DDC0-52D4-45AA-BCD8-839AEBE4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612"/>
            <a:ext cx="9144000" cy="57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67840" y="129594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SPUNTI PER LA RIFLESSIONE COMUNITARIA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797841" y="1290254"/>
            <a:ext cx="80313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</a:rPr>
              <a:t>Da una recente ricerca effettuata sugli oratori milanesi, l’oratorio oggi vive alcune tensioni:</a:t>
            </a:r>
          </a:p>
          <a:p>
            <a:endParaRPr lang="it-IT" sz="2000" dirty="0">
              <a:latin typeface="Calibri" panose="020F0502020204030204" pitchFamily="34" charset="0"/>
            </a:endParaRPr>
          </a:p>
          <a:p>
            <a:r>
              <a:rPr lang="it-IT" sz="2000" b="1" i="1" dirty="0">
                <a:latin typeface="Calibri,Italic"/>
              </a:rPr>
              <a:t>1) Identità cristiana o servizio educativo che risponde ai bisogni?</a:t>
            </a:r>
            <a:endParaRPr lang="it-IT" sz="2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F802C46-991D-4AF7-BA1B-9DE1055E5D41}"/>
              </a:ext>
            </a:extLst>
          </p:cNvPr>
          <p:cNvSpPr txBox="1"/>
          <p:nvPr/>
        </p:nvSpPr>
        <p:spPr>
          <a:xfrm>
            <a:off x="537328" y="2921470"/>
            <a:ext cx="3299381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libri" panose="020F0502020204030204" pitchFamily="34" charset="0"/>
              </a:rPr>
              <a:t>tratto identitario importante:</a:t>
            </a:r>
          </a:p>
          <a:p>
            <a:pPr algn="ct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formazione cristiana e all'evangelizzazione 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6664B0A-7C9D-4E23-BDAB-4E9CEE6C9B72}"/>
              </a:ext>
            </a:extLst>
          </p:cNvPr>
          <p:cNvSpPr txBox="1"/>
          <p:nvPr/>
        </p:nvSpPr>
        <p:spPr>
          <a:xfrm>
            <a:off x="5439266" y="2967335"/>
            <a:ext cx="3299381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</a:rPr>
              <a:t>Abbandonare l’attenzione ai bisogni della comunità territoriale in cui ci si trova</a:t>
            </a:r>
            <a:r>
              <a:rPr lang="it-IT" dirty="0">
                <a:latin typeface="Calibri" panose="020F0502020204030204" pitchFamily="34" charset="0"/>
              </a:rPr>
              <a:t>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A7B7804-C124-4A07-800D-A63C9C6F41A7}"/>
              </a:ext>
            </a:extLst>
          </p:cNvPr>
          <p:cNvSpPr txBox="1"/>
          <p:nvPr/>
        </p:nvSpPr>
        <p:spPr>
          <a:xfrm>
            <a:off x="537328" y="5005639"/>
            <a:ext cx="3299381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>
                <a:solidFill>
                  <a:schemeClr val="l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rispondere ai bisogni, </a:t>
            </a:r>
            <a:r>
              <a:rPr lang="it-IT" dirty="0"/>
              <a:t>spesso molto complessi e stratificati,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società contemporanea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C57C4C3F-09EC-4EEB-9C8A-C6DA505E81D9}"/>
              </a:ext>
            </a:extLst>
          </p:cNvPr>
          <p:cNvSpPr txBox="1"/>
          <p:nvPr/>
        </p:nvSpPr>
        <p:spPr>
          <a:xfrm>
            <a:off x="5439266" y="4897117"/>
            <a:ext cx="3299381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chemeClr val="lt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Perdere la possibilità di proporre alle giovani generazioni una formazione cristiana.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xmlns="" id="{406C3269-73CC-44AE-B5F4-EBF1661DF257}"/>
              </a:ext>
            </a:extLst>
          </p:cNvPr>
          <p:cNvSpPr/>
          <p:nvPr/>
        </p:nvSpPr>
        <p:spPr>
          <a:xfrm>
            <a:off x="4053526" y="3223967"/>
            <a:ext cx="1150070" cy="666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RISCHIO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xmlns="" id="{55AD788D-7075-4786-B1E0-3185F93AFC78}"/>
              </a:ext>
            </a:extLst>
          </p:cNvPr>
          <p:cNvSpPr/>
          <p:nvPr/>
        </p:nvSpPr>
        <p:spPr>
          <a:xfrm>
            <a:off x="4149365" y="5191228"/>
            <a:ext cx="1150070" cy="666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RISCHIO</a:t>
            </a:r>
          </a:p>
        </p:txBody>
      </p:sp>
    </p:spTree>
    <p:extLst>
      <p:ext uri="{BB962C8B-B14F-4D97-AF65-F5344CB8AC3E}">
        <p14:creationId xmlns:p14="http://schemas.microsoft.com/office/powerpoint/2010/main" val="32907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 73,8% DEI GIOVANI ITALIANI CREDE ANCORA NELL'IMPEGNO SOCIALE - Roma  Sociale">
            <a:extLst>
              <a:ext uri="{FF2B5EF4-FFF2-40B4-BE49-F238E27FC236}">
                <a16:creationId xmlns:a16="http://schemas.microsoft.com/office/drawing/2014/main" xmlns="" id="{4ED2B3B2-4EC4-428F-9336-66320AD88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435"/>
            <a:ext cx="9144000" cy="5755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67840" y="129594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SPUNTI PER LA RIFLESSIONE COMUNITARIA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717597" y="1439847"/>
            <a:ext cx="5711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</a:rPr>
              <a:t>2) </a:t>
            </a:r>
            <a:r>
              <a:rPr lang="it-IT" sz="2000" b="1" i="1" dirty="0">
                <a:latin typeface="Calibri,Italic"/>
              </a:rPr>
              <a:t>Adulti e appartenenza o protagonismo giovanile?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797841" y="5443697"/>
            <a:ext cx="800054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DOMANDA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Quanto spazio dare a adulti e giovani, 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tenendo conto dei bisogni che emergono dal territorio?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B95DAE8-0482-450C-B68F-EF56663A7966}"/>
              </a:ext>
            </a:extLst>
          </p:cNvPr>
          <p:cNvSpPr txBox="1"/>
          <p:nvPr/>
        </p:nvSpPr>
        <p:spPr>
          <a:xfrm>
            <a:off x="797841" y="2255731"/>
            <a:ext cx="3340525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Identità adulta </a:t>
            </a:r>
            <a:r>
              <a:rPr lang="it-IT" sz="2000" dirty="0">
                <a:latin typeface="Calibri" panose="020F0502020204030204" pitchFamily="34" charset="0"/>
              </a:rPr>
              <a:t>tutt’altro che stabile e sicura.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</a:rPr>
              <a:t>Scarsa certezza lavorativa, 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</a:rPr>
              <a:t>Scarse certezze relazionali, 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latin typeface="Calibri" panose="020F0502020204030204" pitchFamily="34" charset="0"/>
              </a:rPr>
              <a:t>Assenza di valori o contesto stabili.</a:t>
            </a:r>
            <a:endParaRPr lang="it-IT" sz="2000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xmlns="" id="{463C7CE2-8048-4941-B89E-68CA49DD8A80}"/>
              </a:ext>
            </a:extLst>
          </p:cNvPr>
          <p:cNvSpPr/>
          <p:nvPr/>
        </p:nvSpPr>
        <p:spPr>
          <a:xfrm>
            <a:off x="4243648" y="2773972"/>
            <a:ext cx="1150070" cy="666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RISCHIO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54E09EE-6112-425D-B333-5E5BC5BB7BB9}"/>
              </a:ext>
            </a:extLst>
          </p:cNvPr>
          <p:cNvSpPr txBox="1"/>
          <p:nvPr/>
        </p:nvSpPr>
        <p:spPr>
          <a:xfrm>
            <a:off x="5499000" y="2255731"/>
            <a:ext cx="3299381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</a:rPr>
              <a:t>Partecipazione adulta che risponda al bisogno di trovare «il proprio posto nel mondo»</a:t>
            </a:r>
            <a:r>
              <a:rPr lang="it-IT" dirty="0">
                <a:latin typeface="Calibri" panose="020F0502020204030204" pitchFamily="34" charset="0"/>
              </a:rPr>
              <a:t>. </a:t>
            </a:r>
            <a:endParaRPr lang="it-IT" dirty="0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23C15388-8BC7-485A-BEE7-EF226E3125F8}"/>
              </a:ext>
            </a:extLst>
          </p:cNvPr>
          <p:cNvSpPr/>
          <p:nvPr/>
        </p:nvSpPr>
        <p:spPr>
          <a:xfrm>
            <a:off x="6890994" y="3429000"/>
            <a:ext cx="631596" cy="76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5153AFB9-749E-471A-B596-7908FBBBE932}"/>
              </a:ext>
            </a:extLst>
          </p:cNvPr>
          <p:cNvSpPr txBox="1"/>
          <p:nvPr/>
        </p:nvSpPr>
        <p:spPr>
          <a:xfrm>
            <a:off x="5557101" y="4261791"/>
            <a:ext cx="3299381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libri" panose="020F0502020204030204" pitchFamily="34" charset="0"/>
              </a:rPr>
              <a:t>Togliere spazio al protagonismo giovanile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25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20240" y="283561"/>
            <a:ext cx="7223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 smtClean="0"/>
              <a:t>AGENDA ASSEMBLEA PASTORALE </a:t>
            </a:r>
          </a:p>
          <a:p>
            <a:r>
              <a:rPr lang="it-IT" sz="2400" dirty="0" smtClean="0"/>
              <a:t>8 maggio 2021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82929" y="1681964"/>
            <a:ext cx="2745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 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82928" y="2587894"/>
            <a:ext cx="212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Preghiera 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82928" y="3642387"/>
            <a:ext cx="7201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risultati questionari e </a:t>
            </a:r>
          </a:p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riflessione comunitaria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82928" y="5310840"/>
            <a:ext cx="287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Prossimi passi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3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dri Scolopi per il Sinodo 2018: la preghiera dei giovani di tutto il mondo">
            <a:extLst>
              <a:ext uri="{FF2B5EF4-FFF2-40B4-BE49-F238E27FC236}">
                <a16:creationId xmlns:a16="http://schemas.microsoft.com/office/drawing/2014/main" xmlns="" id="{544511A9-4E8E-410C-AEDF-ECC953AA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2" y="1157612"/>
            <a:ext cx="9156962" cy="5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67840" y="129594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SPUNTI PER LA RIFLESSIONE COMUNITARIA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915398" y="1737857"/>
            <a:ext cx="785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latin typeface="Calibri,Italic"/>
              </a:rPr>
              <a:t>3) “Identità collettive” o proposta di “un’offerta tra le tante”?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5497847" y="4078144"/>
            <a:ext cx="3218891" cy="1631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lt1"/>
                </a:solidFill>
                <a:latin typeface="Calibri" panose="020F0502020204030204" pitchFamily="34" charset="0"/>
              </a:rPr>
              <a:t>Perdere la capacità di trasmettere il senso e l’“utilità” educativa </a:t>
            </a:r>
          </a:p>
          <a:p>
            <a:r>
              <a:rPr lang="it-IT" sz="2000" dirty="0">
                <a:solidFill>
                  <a:schemeClr val="lt1"/>
                </a:solidFill>
                <a:latin typeface="Calibri" panose="020F0502020204030204" pitchFamily="34" charset="0"/>
              </a:rPr>
              <a:t>(sociale, cristiana, collettiva) dell’oratorio.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705AD8-18D5-4155-830E-A452E0529CB1}"/>
              </a:ext>
            </a:extLst>
          </p:cNvPr>
          <p:cNvSpPr txBox="1"/>
          <p:nvPr/>
        </p:nvSpPr>
        <p:spPr>
          <a:xfrm>
            <a:off x="797842" y="2744890"/>
            <a:ext cx="3299381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libri" panose="020F0502020204030204" pitchFamily="34" charset="0"/>
              </a:rPr>
              <a:t>Proposta di identità collettiva forte e omologante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xmlns="" id="{CDDE73F2-B029-48D4-AA33-61EE115566B7}"/>
              </a:ext>
            </a:extLst>
          </p:cNvPr>
          <p:cNvSpPr/>
          <p:nvPr/>
        </p:nvSpPr>
        <p:spPr>
          <a:xfrm>
            <a:off x="4243648" y="2773972"/>
            <a:ext cx="1150070" cy="666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RISCHIO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E5A6244-143F-4FCE-8C83-093D38619C20}"/>
              </a:ext>
            </a:extLst>
          </p:cNvPr>
          <p:cNvSpPr txBox="1"/>
          <p:nvPr/>
        </p:nvSpPr>
        <p:spPr>
          <a:xfrm>
            <a:off x="5497847" y="2585435"/>
            <a:ext cx="3299381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dirty="0">
                <a:latin typeface="Calibri" panose="020F0502020204030204" pitchFamily="34" charset="0"/>
              </a:rPr>
              <a:t>Chiudere le porte e </a:t>
            </a:r>
          </a:p>
          <a:p>
            <a:r>
              <a:rPr lang="it-IT" sz="2000" dirty="0">
                <a:latin typeface="Calibri" panose="020F0502020204030204" pitchFamily="34" charset="0"/>
              </a:rPr>
              <a:t>“alzare muri” verso l’esterno, chiudendosi in sé stesso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70341A4-052B-4340-9CDD-581394B2C541}"/>
              </a:ext>
            </a:extLst>
          </p:cNvPr>
          <p:cNvSpPr txBox="1"/>
          <p:nvPr/>
        </p:nvSpPr>
        <p:spPr>
          <a:xfrm>
            <a:off x="797842" y="4210062"/>
            <a:ext cx="329938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libri" panose="020F0502020204030204" pitchFamily="34" charset="0"/>
              </a:rPr>
              <a:t>presentarsi come un “contenitore di attività” tra le tante (corsi, allenamenti sportivi, ecc..)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xmlns="" id="{6DA3C8D3-2350-43E9-9D2A-71F2EB75C5F3}"/>
              </a:ext>
            </a:extLst>
          </p:cNvPr>
          <p:cNvSpPr/>
          <p:nvPr/>
        </p:nvSpPr>
        <p:spPr>
          <a:xfrm>
            <a:off x="4267287" y="4532185"/>
            <a:ext cx="1150070" cy="666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RISCHIO</a:t>
            </a:r>
          </a:p>
        </p:txBody>
      </p:sp>
    </p:spTree>
    <p:extLst>
      <p:ext uri="{BB962C8B-B14F-4D97-AF65-F5344CB8AC3E}">
        <p14:creationId xmlns:p14="http://schemas.microsoft.com/office/powerpoint/2010/main" val="6217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rario Santa Messa nella Parrocchia di Galliate - L'Oratorio di Galliate">
            <a:extLst>
              <a:ext uri="{FF2B5EF4-FFF2-40B4-BE49-F238E27FC236}">
                <a16:creationId xmlns:a16="http://schemas.microsoft.com/office/drawing/2014/main" xmlns="" id="{45F5D584-72F3-4ED5-8C5A-158D6ECD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" y="1086911"/>
            <a:ext cx="9139727" cy="57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67840" y="129594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SPUNTI PER LA RIFLESSIONE COMUNITARIA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53263" y="1411621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latin typeface="Calibri,Italic"/>
              </a:rPr>
              <a:t>Oratorio: educazione al bene comune e impegno sociale</a:t>
            </a:r>
            <a:endParaRPr lang="it-IT" sz="2000" b="1" dirty="0"/>
          </a:p>
        </p:txBody>
      </p:sp>
      <p:sp>
        <p:nvSpPr>
          <p:cNvPr id="6" name="Rettangolo 5"/>
          <p:cNvSpPr/>
          <p:nvPr/>
        </p:nvSpPr>
        <p:spPr>
          <a:xfrm>
            <a:off x="424206" y="2073780"/>
            <a:ext cx="8220173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L’oratorio</a:t>
            </a:r>
            <a:r>
              <a:rPr lang="it-IT" sz="2000" dirty="0">
                <a:latin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</a:rPr>
              <a:t>appare, all’interno di queste faticose tensioni che lo interrogano, come un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presidio territoriale </a:t>
            </a:r>
            <a:r>
              <a:rPr lang="it-IT" sz="2000" b="1" dirty="0">
                <a:latin typeface="Calibri" panose="020F0502020204030204" pitchFamily="34" charset="0"/>
              </a:rPr>
              <a:t>che ancora riesce a educare a un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“bene comune” </a:t>
            </a:r>
            <a:r>
              <a:rPr lang="it-IT" sz="2000" b="1" dirty="0">
                <a:latin typeface="Calibri" panose="020F0502020204030204" pitchFamily="34" charset="0"/>
              </a:rPr>
              <a:t>e a un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impegno sociale responsabile</a:t>
            </a:r>
            <a:r>
              <a:rPr lang="it-IT" sz="2000" dirty="0">
                <a:latin typeface="Calibri" panose="020F0502020204030204" pitchFamily="34" charset="0"/>
              </a:rPr>
              <a:t>.</a:t>
            </a:r>
          </a:p>
          <a:p>
            <a:pPr algn="just"/>
            <a:endParaRPr lang="it-IT" sz="2000" dirty="0">
              <a:latin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64AD84A-6014-4DC6-908A-0D6162F1D6C8}"/>
              </a:ext>
            </a:extLst>
          </p:cNvPr>
          <p:cNvSpPr txBox="1"/>
          <p:nvPr/>
        </p:nvSpPr>
        <p:spPr>
          <a:xfrm>
            <a:off x="565608" y="3616836"/>
            <a:ext cx="410065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libri" panose="020F0502020204030204" pitchFamily="34" charset="0"/>
              </a:rPr>
              <a:t>Risulta ancora un contesto in grado di educare in termini democratici, a una cittadinanza attiva e partecipe? </a:t>
            </a:r>
          </a:p>
          <a:p>
            <a:pPr algn="ctr"/>
            <a:endParaRPr lang="it-IT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70EED3F9-F120-49D5-96D9-2D30A63549D4}"/>
              </a:ext>
            </a:extLst>
          </p:cNvPr>
          <p:cNvSpPr txBox="1"/>
          <p:nvPr/>
        </p:nvSpPr>
        <p:spPr>
          <a:xfrm>
            <a:off x="5388423" y="3653666"/>
            <a:ext cx="305799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Calibri" panose="020F0502020204030204" pitchFamily="34" charset="0"/>
              </a:rPr>
              <a:t>Si apre a dinamiche di sostegno e di rete territoriale?</a:t>
            </a:r>
            <a:endParaRPr lang="it-IT" sz="2000" dirty="0"/>
          </a:p>
          <a:p>
            <a:pPr algn="ctr"/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85F025F8-D1F4-43AF-AC5E-ECE4AC1FE2CD}"/>
              </a:ext>
            </a:extLst>
          </p:cNvPr>
          <p:cNvSpPr txBox="1"/>
          <p:nvPr/>
        </p:nvSpPr>
        <p:spPr>
          <a:xfrm>
            <a:off x="1527142" y="5266584"/>
            <a:ext cx="573149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Quali sbocchi di partecipazione attiva e «integrata» può offrire la nostra comunità parrocchiale ai giovani che desiderano impegnarsi?</a:t>
            </a:r>
          </a:p>
        </p:txBody>
      </p:sp>
    </p:spTree>
    <p:extLst>
      <p:ext uri="{BB962C8B-B14F-4D97-AF65-F5344CB8AC3E}">
        <p14:creationId xmlns:p14="http://schemas.microsoft.com/office/powerpoint/2010/main" val="16096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95685" y="210241"/>
            <a:ext cx="749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 smtClean="0"/>
              <a:t>SINTESI DEGLI INTERVENTI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900" y="1397097"/>
            <a:ext cx="343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Oratorio aperto (tempo e persone)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16189" y="2617805"/>
            <a:ext cx="358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Accoglienza brillante degli animatori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37200" y="1511300"/>
            <a:ext cx="165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Coinvolgimento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42900" y="5518492"/>
            <a:ext cx="412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parte che rimane deve essere trainante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052769" y="2011918"/>
            <a:ext cx="210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Vivacità, entusiasmo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6400" y="4140200"/>
            <a:ext cx="474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Identità cristiana compiuta &lt;-&gt; servizio comunità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097033" y="4962409"/>
            <a:ext cx="219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Stimolare la presenza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803296" y="3079483"/>
            <a:ext cx="245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Coinvolgimento famiglie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290228" y="2318419"/>
            <a:ext cx="23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Partire da chi partecipa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896767" y="4783230"/>
            <a:ext cx="225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Amore per il prossimo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715339" y="5418933"/>
            <a:ext cx="89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Attirare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6979" y="1855461"/>
            <a:ext cx="17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Oratorio in uscita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443324" y="5788265"/>
            <a:ext cx="12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Laboratorio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76042" y="3565849"/>
            <a:ext cx="183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Responsabilizzare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6172200" y="3487983"/>
            <a:ext cx="260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Responsabilità genitoriale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406606" y="6286500"/>
            <a:ext cx="310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Ripartire da dove siamo rimasti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54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44040" y="317196"/>
            <a:ext cx="68568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 smtClean="0"/>
              <a:t>PROSSIMO STEP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4" y="3261360"/>
            <a:ext cx="8756534" cy="29971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241300"/>
          </a:effectLst>
        </p:spPr>
      </p:pic>
      <p:sp>
        <p:nvSpPr>
          <p:cNvPr id="7" name="CasellaDiTesto 6"/>
          <p:cNvSpPr txBox="1"/>
          <p:nvPr/>
        </p:nvSpPr>
        <p:spPr>
          <a:xfrm>
            <a:off x="187864" y="1194270"/>
            <a:ext cx="8756534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STESURA ED IMPLEMENTAZIONE 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DI UN PROGETTO EDUCATIVO PASTORALE 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PER LA FASCIA DI ETA’ 3-30 ANNI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44040" y="317196"/>
            <a:ext cx="68568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 smtClean="0"/>
              <a:t>CON QUALE MODALITA’ ?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5800" y="1552694"/>
            <a:ext cx="8138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Mandato ad una equipe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progettuale 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5800" y="2363721"/>
            <a:ext cx="8015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Attività di gruppo, tavole rotonde, … per la condivisione delle finalità e la contestualizzazione del progetto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5800" y="3565228"/>
            <a:ext cx="802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Stesura del progetto educativo (analisi del contesto, obiettivi, target,…)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5800" y="4757588"/>
            <a:ext cx="8015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Condivisione della strategia ed identificazione azioni e priorità per i singoli ambiti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5800" y="5899141"/>
            <a:ext cx="4186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Implementazione e valutazione</a:t>
            </a:r>
          </a:p>
        </p:txBody>
      </p:sp>
    </p:spTree>
    <p:extLst>
      <p:ext uri="{BB962C8B-B14F-4D97-AF65-F5344CB8AC3E}">
        <p14:creationId xmlns:p14="http://schemas.microsoft.com/office/powerpoint/2010/main" val="125154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44040" y="317196"/>
            <a:ext cx="68568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 smtClean="0"/>
              <a:t>MANDATO EQUIPE PROGETTUALE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99722" y="1891876"/>
            <a:ext cx="77453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Stesura nei prossimi 8-10 mesi di un progetto educativo di ‘’pastorale popolare’’</a:t>
            </a:r>
            <a:r>
              <a:rPr lang="it-IT" sz="2800" b="1" baseline="300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 inclusiva per la fascia 3 – 30 anni coinvolgendo «in stile sinodale ovvero capace di dar forma ad un camminare insieme»</a:t>
            </a:r>
            <a:r>
              <a:rPr lang="it-IT" sz="2800" b="1" baseline="300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, le persone che attualmente operano in Parrocchia, in Oratorio e sul territorio per la crescita umana e cristiana dei bambini, ragazzi e giovani.</a:t>
            </a:r>
          </a:p>
        </p:txBody>
      </p:sp>
    </p:spTree>
    <p:extLst>
      <p:ext uri="{BB962C8B-B14F-4D97-AF65-F5344CB8AC3E}">
        <p14:creationId xmlns:p14="http://schemas.microsoft.com/office/powerpoint/2010/main" val="20018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 discorso di Papa Francesco ai giovani: 'La vostra felicità non è un'app'">
            <a:extLst>
              <a:ext uri="{FF2B5EF4-FFF2-40B4-BE49-F238E27FC236}">
                <a16:creationId xmlns="" xmlns:a16="http://schemas.microsoft.com/office/drawing/2014/main" id="{721D91CB-699F-412D-B1DD-6A644941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880"/>
            <a:ext cx="9144000" cy="5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21914" y="0"/>
            <a:ext cx="5021946" cy="115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per </a:t>
            </a:r>
            <a:r>
              <a:rPr lang="en-US" sz="31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concludere</a:t>
            </a:r>
            <a:r>
              <a:rPr lang="en-US" sz="3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54021" y="903088"/>
            <a:ext cx="6366532" cy="4621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Cari </a:t>
            </a:r>
            <a:r>
              <a:rPr lang="en-US" sz="2000" b="1" dirty="0" err="1"/>
              <a:t>giovani</a:t>
            </a:r>
            <a:r>
              <a:rPr lang="en-US" sz="2000" b="1" dirty="0"/>
              <a:t>, </a:t>
            </a:r>
            <a:r>
              <a:rPr lang="en-US" sz="2000" b="1" dirty="0" err="1"/>
              <a:t>sarò</a:t>
            </a:r>
            <a:r>
              <a:rPr lang="en-US" sz="2000" b="1" dirty="0"/>
              <a:t> </a:t>
            </a:r>
            <a:r>
              <a:rPr lang="en-US" sz="2000" b="1" dirty="0" err="1"/>
              <a:t>felice</a:t>
            </a:r>
            <a:r>
              <a:rPr lang="en-US" sz="2000" b="1" dirty="0"/>
              <a:t> </a:t>
            </a:r>
            <a:r>
              <a:rPr lang="en-US" sz="2000" b="1" dirty="0" err="1"/>
              <a:t>nel</a:t>
            </a:r>
            <a:r>
              <a:rPr lang="en-US" sz="2000" b="1" dirty="0"/>
              <a:t> </a:t>
            </a:r>
            <a:r>
              <a:rPr lang="en-US" sz="2000" b="1" dirty="0" err="1"/>
              <a:t>vedervi</a:t>
            </a:r>
            <a:r>
              <a:rPr lang="en-US" sz="2000" b="1" dirty="0"/>
              <a:t> </a:t>
            </a:r>
            <a:r>
              <a:rPr lang="en-US" sz="2000" b="1" dirty="0" err="1"/>
              <a:t>correre</a:t>
            </a:r>
            <a:r>
              <a:rPr lang="en-US" sz="2000" b="1" dirty="0"/>
              <a:t> </a:t>
            </a:r>
            <a:r>
              <a:rPr lang="en-US" sz="2000" b="1" dirty="0" err="1"/>
              <a:t>più</a:t>
            </a:r>
            <a:r>
              <a:rPr lang="en-US" sz="2000" b="1" dirty="0"/>
              <a:t> </a:t>
            </a:r>
            <a:r>
              <a:rPr lang="en-US" sz="2000" b="1" dirty="0" err="1"/>
              <a:t>velocemente</a:t>
            </a:r>
            <a:r>
              <a:rPr lang="en-US" sz="2000" b="1" dirty="0"/>
              <a:t> di chi è lento e </a:t>
            </a:r>
            <a:r>
              <a:rPr lang="en-US" sz="2000" b="1" dirty="0" err="1"/>
              <a:t>timoroso</a:t>
            </a:r>
            <a:r>
              <a:rPr lang="en-US" sz="2000" b="1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Correte</a:t>
            </a:r>
            <a:r>
              <a:rPr lang="en-US" sz="2000" b="1" dirty="0"/>
              <a:t> </a:t>
            </a:r>
            <a:r>
              <a:rPr lang="en-US" sz="2000" b="1" dirty="0" err="1"/>
              <a:t>attratti</a:t>
            </a:r>
            <a:r>
              <a:rPr lang="en-US" sz="2000" b="1" dirty="0"/>
              <a:t> da </a:t>
            </a:r>
            <a:r>
              <a:rPr lang="en-US" sz="2000" b="1" dirty="0" err="1"/>
              <a:t>quel</a:t>
            </a:r>
            <a:r>
              <a:rPr lang="en-US" sz="2000" b="1" dirty="0"/>
              <a:t> </a:t>
            </a:r>
            <a:r>
              <a:rPr lang="en-US" sz="2000" b="1" dirty="0" err="1"/>
              <a:t>Volto</a:t>
            </a:r>
            <a:r>
              <a:rPr lang="en-US" sz="2000" b="1" dirty="0"/>
              <a:t> tanto </a:t>
            </a:r>
            <a:r>
              <a:rPr lang="en-US" sz="2000" b="1" dirty="0" err="1"/>
              <a:t>amato</a:t>
            </a:r>
            <a:r>
              <a:rPr lang="en-US" sz="2000" b="1" dirty="0"/>
              <a:t>, </a:t>
            </a:r>
            <a:r>
              <a:rPr lang="en-US" sz="2000" b="1" dirty="0" err="1"/>
              <a:t>che</a:t>
            </a:r>
            <a:r>
              <a:rPr lang="en-US" sz="2000" b="1" dirty="0"/>
              <a:t> </a:t>
            </a:r>
            <a:r>
              <a:rPr lang="en-US" sz="2000" b="1" dirty="0" err="1"/>
              <a:t>adoriamo</a:t>
            </a:r>
            <a:r>
              <a:rPr lang="en-US" sz="2000" b="1" dirty="0"/>
              <a:t> </a:t>
            </a:r>
            <a:r>
              <a:rPr lang="en-US" sz="2000" b="1" dirty="0" err="1"/>
              <a:t>nella</a:t>
            </a:r>
            <a:r>
              <a:rPr lang="en-US" sz="2000" b="1" dirty="0"/>
              <a:t> </a:t>
            </a:r>
            <a:r>
              <a:rPr lang="en-US" sz="2000" b="1" dirty="0" err="1"/>
              <a:t>santa</a:t>
            </a:r>
            <a:r>
              <a:rPr lang="en-US" sz="2000" b="1" dirty="0"/>
              <a:t> </a:t>
            </a:r>
            <a:r>
              <a:rPr lang="en-US" sz="2000" b="1" dirty="0" err="1"/>
              <a:t>Eucaristia</a:t>
            </a:r>
            <a:r>
              <a:rPr lang="en-US" sz="2000" b="1" dirty="0"/>
              <a:t> e </a:t>
            </a:r>
            <a:r>
              <a:rPr lang="en-US" sz="2000" b="1" dirty="0" err="1"/>
              <a:t>riconosciamo</a:t>
            </a:r>
            <a:r>
              <a:rPr lang="en-US" sz="2000" b="1" dirty="0"/>
              <a:t> </a:t>
            </a:r>
            <a:r>
              <a:rPr lang="en-US" sz="2000" b="1" dirty="0" err="1"/>
              <a:t>nella</a:t>
            </a:r>
            <a:r>
              <a:rPr lang="en-US" sz="2000" b="1" dirty="0"/>
              <a:t> carne del </a:t>
            </a:r>
            <a:r>
              <a:rPr lang="en-US" sz="2000" b="1" dirty="0" err="1"/>
              <a:t>fratello</a:t>
            </a:r>
            <a:r>
              <a:rPr lang="en-US" sz="2000" b="1" dirty="0"/>
              <a:t> </a:t>
            </a:r>
            <a:r>
              <a:rPr lang="en-US" sz="2000" b="1" dirty="0" err="1"/>
              <a:t>sofferente</a:t>
            </a:r>
            <a:r>
              <a:rPr lang="en-US" sz="2000" b="1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Lo Spirito Santo vi </a:t>
            </a:r>
            <a:r>
              <a:rPr lang="en-US" sz="2000" b="1" dirty="0" err="1"/>
              <a:t>spinga</a:t>
            </a:r>
            <a:r>
              <a:rPr lang="en-US" sz="2000" b="1" dirty="0"/>
              <a:t> in </a:t>
            </a:r>
            <a:r>
              <a:rPr lang="en-US" sz="2000" b="1" dirty="0" err="1"/>
              <a:t>questa</a:t>
            </a:r>
            <a:r>
              <a:rPr lang="en-US" sz="2000" b="1" dirty="0"/>
              <a:t> </a:t>
            </a:r>
            <a:r>
              <a:rPr lang="en-US" sz="2000" b="1" dirty="0" err="1"/>
              <a:t>corsa</a:t>
            </a:r>
            <a:r>
              <a:rPr lang="en-US" sz="2000" b="1" dirty="0"/>
              <a:t> in avanti.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La Chiesa ha </a:t>
            </a:r>
            <a:r>
              <a:rPr lang="en-US" sz="2000" b="1" dirty="0" err="1"/>
              <a:t>bisogno</a:t>
            </a:r>
            <a:r>
              <a:rPr lang="en-US" sz="2000" b="1" dirty="0"/>
              <a:t> del vostro </a:t>
            </a:r>
            <a:r>
              <a:rPr lang="en-US" sz="2000" b="1" dirty="0" err="1"/>
              <a:t>slancio</a:t>
            </a:r>
            <a:r>
              <a:rPr lang="en-US" sz="2000" b="1" dirty="0"/>
              <a:t>, </a:t>
            </a:r>
            <a:r>
              <a:rPr lang="en-US" sz="2000" b="1" dirty="0" err="1"/>
              <a:t>delle</a:t>
            </a:r>
            <a:r>
              <a:rPr lang="en-US" sz="2000" b="1" dirty="0"/>
              <a:t> </a:t>
            </a:r>
            <a:r>
              <a:rPr lang="en-US" sz="2000" b="1" dirty="0" err="1"/>
              <a:t>vostre</a:t>
            </a:r>
            <a:r>
              <a:rPr lang="en-US" sz="2000" b="1" dirty="0"/>
              <a:t> </a:t>
            </a:r>
            <a:r>
              <a:rPr lang="en-US" sz="2000" b="1" dirty="0" err="1"/>
              <a:t>intuizioni</a:t>
            </a:r>
            <a:r>
              <a:rPr lang="en-US" sz="2000" b="1" dirty="0"/>
              <a:t>,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vostra</a:t>
            </a:r>
            <a:r>
              <a:rPr lang="en-US" sz="2000" b="1" dirty="0"/>
              <a:t> </a:t>
            </a:r>
            <a:r>
              <a:rPr lang="en-US" sz="2000" b="1" dirty="0" err="1"/>
              <a:t>fede</a:t>
            </a:r>
            <a:r>
              <a:rPr lang="en-US" sz="2000" b="1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Noi</a:t>
            </a:r>
            <a:r>
              <a:rPr lang="en-US" sz="2000" b="1" dirty="0"/>
              <a:t> ne </a:t>
            </a:r>
            <a:r>
              <a:rPr lang="en-US" sz="2000" b="1" dirty="0" err="1"/>
              <a:t>abbiamo</a:t>
            </a:r>
            <a:r>
              <a:rPr lang="en-US" sz="2000" b="1" dirty="0"/>
              <a:t> </a:t>
            </a:r>
            <a:r>
              <a:rPr lang="en-US" sz="2000" b="1" dirty="0" err="1"/>
              <a:t>bisogno</a:t>
            </a:r>
            <a:r>
              <a:rPr lang="en-US" sz="2000" b="1" dirty="0"/>
              <a:t>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 </a:t>
            </a:r>
            <a:r>
              <a:rPr lang="en-US" sz="2000" b="1" dirty="0" err="1"/>
              <a:t>quando</a:t>
            </a:r>
            <a:r>
              <a:rPr lang="en-US" sz="2000" b="1" dirty="0"/>
              <a:t> </a:t>
            </a:r>
            <a:r>
              <a:rPr lang="en-US" sz="2000" b="1" dirty="0" err="1"/>
              <a:t>arriverete</a:t>
            </a:r>
            <a:r>
              <a:rPr lang="en-US" sz="2000" b="1" dirty="0"/>
              <a:t> dove </a:t>
            </a:r>
            <a:r>
              <a:rPr lang="en-US" sz="2000" b="1" dirty="0" err="1"/>
              <a:t>noi</a:t>
            </a:r>
            <a:r>
              <a:rPr lang="en-US" sz="2000" b="1" dirty="0"/>
              <a:t> non </a:t>
            </a:r>
            <a:r>
              <a:rPr lang="en-US" sz="2000" b="1" dirty="0" err="1"/>
              <a:t>siamo</a:t>
            </a:r>
            <a:r>
              <a:rPr lang="en-US" sz="2000" b="1" dirty="0"/>
              <a:t> </a:t>
            </a:r>
            <a:r>
              <a:rPr lang="en-US" sz="2000" b="1" dirty="0" err="1"/>
              <a:t>ancora</a:t>
            </a:r>
            <a:r>
              <a:rPr lang="en-US" sz="2000" b="1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giunti</a:t>
            </a:r>
            <a:r>
              <a:rPr lang="en-US" sz="2000" b="1" dirty="0"/>
              <a:t>, </a:t>
            </a:r>
            <a:r>
              <a:rPr lang="en-US" sz="2000" b="1" dirty="0" err="1"/>
              <a:t>abbiate</a:t>
            </a:r>
            <a:r>
              <a:rPr lang="en-US" sz="2000" b="1" dirty="0"/>
              <a:t> la </a:t>
            </a:r>
            <a:r>
              <a:rPr lang="en-US" sz="2000" b="1" dirty="0" err="1"/>
              <a:t>pazienza</a:t>
            </a:r>
            <a:r>
              <a:rPr lang="en-US" sz="2000" b="1" dirty="0"/>
              <a:t> di </a:t>
            </a:r>
            <a:r>
              <a:rPr lang="en-US" sz="2000" b="1" dirty="0" err="1"/>
              <a:t>aspettarci</a:t>
            </a:r>
            <a:r>
              <a:rPr lang="en-US" sz="2000" b="1" dirty="0"/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797842" y="6427195"/>
            <a:ext cx="6498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i="1" dirty="0">
                <a:solidFill>
                  <a:srgbClr val="000000"/>
                </a:solidFill>
                <a:latin typeface="Tahoma" panose="020B0604030504040204" pitchFamily="34" charset="0"/>
              </a:rPr>
              <a:t>... un desiderio di Papa Francesco dalla ‘’Christus </a:t>
            </a:r>
            <a:r>
              <a:rPr lang="it-IT" b="1" i="1" dirty="0" err="1">
                <a:solidFill>
                  <a:srgbClr val="000000"/>
                </a:solidFill>
                <a:latin typeface="Tahoma" panose="020B0604030504040204" pitchFamily="34" charset="0"/>
              </a:rPr>
              <a:t>vivit</a:t>
            </a:r>
            <a:r>
              <a:rPr lang="it-IT" b="1" i="1" dirty="0">
                <a:solidFill>
                  <a:srgbClr val="000000"/>
                </a:solidFill>
                <a:latin typeface="Tahoma" panose="020B0604030504040204" pitchFamily="34" charset="0"/>
              </a:rPr>
              <a:t>’’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6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8268310-E3DD-4EA9-A547-270C6C5A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4133472"/>
            <a:ext cx="4848966" cy="15160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GRAZIE</a:t>
            </a:r>
          </a:p>
        </p:txBody>
      </p:sp>
      <p:pic>
        <p:nvPicPr>
          <p:cNvPr id="1026" name="Picture 2" descr="Nessuna descrizione della foto disponibile.">
            <a:extLst>
              <a:ext uri="{FF2B5EF4-FFF2-40B4-BE49-F238E27FC236}">
                <a16:creationId xmlns:a16="http://schemas.microsoft.com/office/drawing/2014/main" xmlns="" id="{94254081-3945-4766-9B38-9EC853D35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3" r="14448" b="-2"/>
          <a:stretch/>
        </p:blipFill>
        <p:spPr bwMode="auto">
          <a:xfrm>
            <a:off x="238226" y="299363"/>
            <a:ext cx="3120339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xmlns="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3A83669-6293-418A-9A94-8E32FD3A9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7" r="5001" b="-3"/>
          <a:stretch/>
        </p:blipFill>
        <p:spPr>
          <a:xfrm>
            <a:off x="0" y="3509433"/>
            <a:ext cx="3398520" cy="3065591"/>
          </a:xfrm>
          <a:prstGeom prst="rect">
            <a:avLst/>
          </a:prstGeom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 descr="Papa Francesco: «Christus vivit», «Correte, la Chiesa ha bisogno dello  slancio dei giovani» / Vita Chiesa / Home - Toscana Oggi">
            <a:extLst>
              <a:ext uri="{FF2B5EF4-FFF2-40B4-BE49-F238E27FC236}">
                <a16:creationId xmlns:a16="http://schemas.microsoft.com/office/drawing/2014/main" xmlns="" id="{6B6C741F-3627-419E-A48B-FD932A20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66" y="299363"/>
            <a:ext cx="5319161" cy="30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20240" y="283561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Questionario ADULTI E RAGAZZI MEDIE</a:t>
            </a:r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88763" y="1908112"/>
            <a:ext cx="65043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Adulti		    </a:t>
            </a:r>
            <a:r>
              <a:rPr lang="it-IT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</a:t>
            </a:r>
            <a:endParaRPr lang="it-IT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88763" y="4213728"/>
            <a:ext cx="6504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Ragazzi Terza Media       </a:t>
            </a:r>
            <a:r>
              <a:rPr lang="it-IT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 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037421" y="3550599"/>
            <a:ext cx="2768917" cy="2115497"/>
            <a:chOff x="6037421" y="3550599"/>
            <a:chExt cx="2768917" cy="2115497"/>
          </a:xfrm>
        </p:grpSpPr>
        <p:sp>
          <p:nvSpPr>
            <p:cNvPr id="12" name="Esplosione 2 11"/>
            <p:cNvSpPr/>
            <p:nvPr/>
          </p:nvSpPr>
          <p:spPr>
            <a:xfrm>
              <a:off x="6037421" y="3550599"/>
              <a:ext cx="2768917" cy="2115497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809897" y="4254404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59 %</a:t>
              </a:r>
              <a:endPara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6037421" y="1157612"/>
            <a:ext cx="2768917" cy="2115497"/>
            <a:chOff x="6037421" y="1157612"/>
            <a:chExt cx="2768917" cy="2115497"/>
          </a:xfrm>
        </p:grpSpPr>
        <p:sp>
          <p:nvSpPr>
            <p:cNvPr id="14" name="Esplosione 2 13"/>
            <p:cNvSpPr/>
            <p:nvPr/>
          </p:nvSpPr>
          <p:spPr>
            <a:xfrm>
              <a:off x="6037421" y="1157612"/>
              <a:ext cx="2768917" cy="2115497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654887" y="1861417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2  %</a:t>
              </a:r>
              <a:endPara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9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127245" y="655710"/>
            <a:ext cx="514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(popolazione Galliate dai 11 ai 30 anni)</a:t>
            </a:r>
            <a:endParaRPr lang="it-IT" sz="2400" b="1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078049"/>
              </p:ext>
            </p:extLst>
          </p:nvPr>
        </p:nvGraphicFramePr>
        <p:xfrm>
          <a:off x="-287384" y="1475318"/>
          <a:ext cx="8686800" cy="472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603629" y="2210843"/>
            <a:ext cx="1210588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2,1%</a:t>
            </a:r>
            <a:endParaRPr lang="it-IT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5494" y="5494423"/>
            <a:ext cx="158569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10,9 %</a:t>
            </a:r>
            <a:endParaRPr lang="it-IT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8"/>
          <p:cNvSpPr txBox="1"/>
          <p:nvPr/>
        </p:nvSpPr>
        <p:spPr>
          <a:xfrm>
            <a:off x="3957161" y="5268410"/>
            <a:ext cx="1210588" cy="707886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1,0%</a:t>
            </a:r>
            <a:endParaRPr lang="it-IT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13" name="Esplosione 2 12"/>
          <p:cNvSpPr/>
          <p:nvPr/>
        </p:nvSpPr>
        <p:spPr>
          <a:xfrm>
            <a:off x="-44532" y="2210843"/>
            <a:ext cx="3280433" cy="23255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2968</a:t>
            </a:r>
            <a:r>
              <a:rPr lang="it-IT" sz="4000" b="1" baseline="300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endParaRPr lang="it-IT" sz="4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6571" y="6474430"/>
            <a:ext cx="6351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*  Dati anagrafe Galliate a cui era stata potenzialmente richiesta la compilazione del questionario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41569" y="1345761"/>
            <a:ext cx="3506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 questionari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902677" y="1963021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4,1 %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2968*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918449" y="128252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Questionario ADULTI E RAGAZZI MEDIE</a:t>
            </a:r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55058" y="489913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600" b="0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81</a:t>
            </a:r>
          </a:p>
        </p:txBody>
      </p:sp>
      <p:sp>
        <p:nvSpPr>
          <p:cNvPr id="4" name="Rettangolo 3"/>
          <p:cNvSpPr/>
          <p:nvPr/>
        </p:nvSpPr>
        <p:spPr>
          <a:xfrm>
            <a:off x="3355035" y="489913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6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3355930" y="352071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600" b="0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8636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  <p:bldP spid="16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iovani e comunità cristiana: ristabilire la comunicazione">
            <a:extLst>
              <a:ext uri="{FF2B5EF4-FFF2-40B4-BE49-F238E27FC236}">
                <a16:creationId xmlns:a16="http://schemas.microsoft.com/office/drawing/2014/main" xmlns="" id="{AB49BDF4-2F10-4462-A500-4FA90753C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2" r="24917" b="9091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8320" y="1161288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SPUNTI PER LA RIFLESSIONE COMUNITARIA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8319" y="2619248"/>
            <a:ext cx="3548963" cy="4017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risposte</a:t>
            </a:r>
            <a:r>
              <a:rPr lang="en-US" sz="2000" dirty="0"/>
              <a:t> al </a:t>
            </a:r>
            <a:r>
              <a:rPr lang="en-US" sz="2000" dirty="0" err="1"/>
              <a:t>questionario</a:t>
            </a:r>
            <a:r>
              <a:rPr lang="en-US" sz="2000" dirty="0"/>
              <a:t> e la </a:t>
            </a:r>
            <a:r>
              <a:rPr lang="en-US" sz="2000" dirty="0" err="1"/>
              <a:t>percezione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abbiamo</a:t>
            </a:r>
            <a:r>
              <a:rPr lang="en-US" sz="2000" dirty="0"/>
              <a:t> rispetto ai </a:t>
            </a:r>
            <a:r>
              <a:rPr lang="en-US" sz="2000" dirty="0" err="1"/>
              <a:t>ragazzi</a:t>
            </a:r>
            <a:r>
              <a:rPr lang="en-US" sz="2000" dirty="0"/>
              <a:t> </a:t>
            </a:r>
            <a:r>
              <a:rPr lang="en-US" sz="2000" dirty="0" err="1"/>
              <a:t>lasciano</a:t>
            </a:r>
            <a:r>
              <a:rPr lang="en-US" sz="2000" dirty="0"/>
              <a:t> </a:t>
            </a:r>
            <a:r>
              <a:rPr lang="en-US" sz="2000" dirty="0" err="1"/>
              <a:t>trasparire</a:t>
            </a:r>
            <a:r>
              <a:rPr lang="en-US" sz="2000" dirty="0"/>
              <a:t> </a:t>
            </a:r>
            <a:r>
              <a:rPr lang="en-US" sz="2000" dirty="0" err="1"/>
              <a:t>apparentemente</a:t>
            </a:r>
            <a:r>
              <a:rPr lang="en-US" sz="2000" dirty="0"/>
              <a:t> una </a:t>
            </a:r>
            <a:r>
              <a:rPr lang="en-US" sz="2000" dirty="0" err="1"/>
              <a:t>loro</a:t>
            </a:r>
            <a:r>
              <a:rPr lang="en-US" sz="2000" dirty="0"/>
              <a:t> </a:t>
            </a:r>
            <a:r>
              <a:rPr lang="en-US" sz="2000" dirty="0" err="1"/>
              <a:t>lontananza</a:t>
            </a:r>
            <a:r>
              <a:rPr lang="en-US" sz="2000" dirty="0"/>
              <a:t> </a:t>
            </a:r>
            <a:r>
              <a:rPr lang="en-US" sz="2000" dirty="0" err="1"/>
              <a:t>dall’Oratorio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Ma </a:t>
            </a:r>
            <a:r>
              <a:rPr lang="en-US" sz="2000" i="1" dirty="0" err="1"/>
              <a:t>sono</a:t>
            </a:r>
            <a:r>
              <a:rPr lang="en-US" sz="2000" i="1" dirty="0"/>
              <a:t> </a:t>
            </a:r>
            <a:r>
              <a:rPr lang="en-US" sz="2000" i="1" dirty="0" err="1"/>
              <a:t>realmente</a:t>
            </a:r>
            <a:r>
              <a:rPr lang="en-US" sz="2000" i="1" dirty="0"/>
              <a:t> </a:t>
            </a:r>
            <a:r>
              <a:rPr lang="en-US" sz="2000" i="1" dirty="0" err="1"/>
              <a:t>loro</a:t>
            </a:r>
            <a:r>
              <a:rPr lang="en-US" sz="2000" i="1" dirty="0"/>
              <a:t> ad </a:t>
            </a:r>
            <a:r>
              <a:rPr lang="en-US" sz="2000" i="1" dirty="0" err="1"/>
              <a:t>essere</a:t>
            </a:r>
            <a:r>
              <a:rPr lang="en-US" sz="2000" i="1" dirty="0"/>
              <a:t> </a:t>
            </a:r>
            <a:r>
              <a:rPr lang="en-US" sz="2000" i="1" dirty="0" err="1"/>
              <a:t>lontani</a:t>
            </a:r>
            <a:r>
              <a:rPr lang="en-US" sz="2000" i="1" dirty="0"/>
              <a:t> </a:t>
            </a:r>
            <a:r>
              <a:rPr lang="en-US" sz="2000" i="1" dirty="0" err="1"/>
              <a:t>dall'oratorio</a:t>
            </a:r>
            <a:r>
              <a:rPr lang="en-US" sz="2000" i="1" dirty="0"/>
              <a:t>?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O è </a:t>
            </a:r>
            <a:r>
              <a:rPr lang="en-US" sz="2000" i="1" dirty="0" err="1"/>
              <a:t>l'oratorio</a:t>
            </a:r>
            <a:r>
              <a:rPr lang="en-US" sz="2000" i="1" dirty="0"/>
              <a:t> ad </a:t>
            </a:r>
            <a:r>
              <a:rPr lang="en-US" sz="2000" i="1" dirty="0" err="1"/>
              <a:t>essere</a:t>
            </a:r>
            <a:r>
              <a:rPr lang="en-US" sz="2000" i="1" dirty="0"/>
              <a:t> in </a:t>
            </a:r>
            <a:r>
              <a:rPr lang="en-US" sz="2000" i="1" dirty="0" err="1"/>
              <a:t>qualche</a:t>
            </a:r>
            <a:r>
              <a:rPr lang="en-US" sz="2000" i="1" dirty="0"/>
              <a:t> modo </a:t>
            </a:r>
            <a:r>
              <a:rPr lang="en-US" sz="2000" i="1" dirty="0" err="1"/>
              <a:t>lontano</a:t>
            </a:r>
            <a:r>
              <a:rPr lang="en-US" sz="2000" i="1" dirty="0"/>
              <a:t> da </a:t>
            </a:r>
            <a:r>
              <a:rPr lang="en-US" sz="2000" i="1" dirty="0" err="1"/>
              <a:t>loro</a:t>
            </a:r>
            <a:r>
              <a:rPr lang="en-US" sz="2000" i="1" dirty="0"/>
              <a:t>, non </a:t>
            </a:r>
            <a:r>
              <a:rPr lang="en-US" sz="2000" i="1" dirty="0" err="1"/>
              <a:t>completamente</a:t>
            </a:r>
            <a:r>
              <a:rPr lang="en-US" sz="2000" i="1" dirty="0"/>
              <a:t> </a:t>
            </a:r>
            <a:r>
              <a:rPr lang="en-US" sz="2000" i="1" dirty="0" err="1"/>
              <a:t>capace</a:t>
            </a:r>
            <a:r>
              <a:rPr lang="en-US" sz="2000" i="1" dirty="0"/>
              <a:t> di </a:t>
            </a:r>
            <a:r>
              <a:rPr lang="en-US" sz="2000" i="1" dirty="0" err="1"/>
              <a:t>raggiungerli</a:t>
            </a:r>
            <a:r>
              <a:rPr lang="en-US" sz="2000" i="1" dirty="0"/>
              <a:t>, </a:t>
            </a:r>
            <a:r>
              <a:rPr lang="en-US" sz="2000" i="1" dirty="0" err="1"/>
              <a:t>d'incontrarli</a:t>
            </a:r>
            <a:r>
              <a:rPr lang="en-US" sz="2000" i="1" dirty="0"/>
              <a:t>?</a:t>
            </a:r>
            <a:br>
              <a:rPr lang="en-US" sz="2000" i="1" dirty="0"/>
            </a:br>
            <a:endParaRPr lang="en-US" sz="20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Come </a:t>
            </a:r>
            <a:r>
              <a:rPr lang="en-US" sz="2000" i="1" dirty="0" err="1"/>
              <a:t>possiamo</a:t>
            </a:r>
            <a:r>
              <a:rPr lang="en-US" sz="2000" i="1" dirty="0"/>
              <a:t>, come </a:t>
            </a:r>
            <a:r>
              <a:rPr lang="en-US" sz="2000" i="1" dirty="0" err="1"/>
              <a:t>comunità</a:t>
            </a:r>
            <a:r>
              <a:rPr lang="en-US" sz="2000" i="1" dirty="0"/>
              <a:t>, </a:t>
            </a:r>
            <a:r>
              <a:rPr lang="en-US" sz="2000" i="1" dirty="0" err="1"/>
              <a:t>riuscire</a:t>
            </a:r>
            <a:r>
              <a:rPr lang="en-US" sz="2000" i="1" dirty="0"/>
              <a:t> a </a:t>
            </a:r>
            <a:r>
              <a:rPr lang="en-US" sz="2000" i="1" dirty="0" err="1"/>
              <a:t>farlo</a:t>
            </a:r>
            <a:r>
              <a:rPr lang="en-US" sz="2000" i="1" dirty="0"/>
              <a:t>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95685" y="210241"/>
            <a:ext cx="749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defRPr>
            </a:lvl1pPr>
          </a:lstStyle>
          <a:p>
            <a:r>
              <a:rPr lang="it-IT" dirty="0" smtClean="0"/>
              <a:t>SINTESI DEGLI INTERVENTI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53118" y="1704413"/>
            <a:ext cx="17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Oratorio in uscita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60823" y="2900451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Convivialità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3837" y="5192106"/>
            <a:ext cx="236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 giovani lo conoscono?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83439" y="5512959"/>
            <a:ext cx="408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Lontano dai giovani perché tradizionalista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71872" y="2161309"/>
            <a:ext cx="338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Partire dagli adulti e giovani adulti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9800" y="6132576"/>
            <a:ext cx="29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Formazione per chi partecipa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56097" y="4792292"/>
            <a:ext cx="261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Assemblea per progettare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29971" y="4097795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Luogo aperto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90921" y="3367202"/>
            <a:ext cx="9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Incontro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029149" y="2989878"/>
            <a:ext cx="127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Accogliente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815048" y="1378632"/>
            <a:ext cx="156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Puntare in alto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538900" y="1332740"/>
            <a:ext cx="26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Attenzione ai più «difficili»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90921" y="4405589"/>
            <a:ext cx="272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Pubblicità - Comunicazione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684342" y="3449080"/>
            <a:ext cx="198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Lasciarli esprimere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302126" y="6132576"/>
            <a:ext cx="85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Attività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491562" y="4165980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Incuriosire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450080" y="6247604"/>
            <a:ext cx="143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Approfondire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56816" y="2266403"/>
            <a:ext cx="41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 continuità tra catechismo e animazione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030681" y="3633746"/>
            <a:ext cx="105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Ascoltare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815048" y="3269783"/>
            <a:ext cx="89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Attirare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08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086884"/>
              </p:ext>
            </p:extLst>
          </p:nvPr>
        </p:nvGraphicFramePr>
        <p:xfrm>
          <a:off x="2884369" y="1172457"/>
          <a:ext cx="6000551" cy="270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tangolo 8"/>
          <p:cNvSpPr/>
          <p:nvPr/>
        </p:nvSpPr>
        <p:spPr>
          <a:xfrm>
            <a:off x="1743672" y="163307"/>
            <a:ext cx="714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Quanto l’esperienza dell’oratorio ti ha aiutato a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maturare…</a:t>
            </a: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381035"/>
              </p:ext>
            </p:extLst>
          </p:nvPr>
        </p:nvGraphicFramePr>
        <p:xfrm>
          <a:off x="2884369" y="4191000"/>
          <a:ext cx="603002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tangolo 1"/>
          <p:cNvSpPr/>
          <p:nvPr/>
        </p:nvSpPr>
        <p:spPr>
          <a:xfrm>
            <a:off x="463003" y="2108574"/>
            <a:ext cx="22653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…nella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fede </a:t>
            </a:r>
            <a:endParaRPr lang="it-IT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cristiana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?</a:t>
            </a: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02975" y="4925676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…nella VITA?</a:t>
            </a: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6" grpId="0">
        <p:bldAsOne/>
      </p:bldGraphic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52232" y="0"/>
            <a:ext cx="749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Secondo te, quanto è importante per una parrocchia, al giorno d’oggi, offrire ai suoi giovani l’oratorio come spazio di crescita umana e cristiana? 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60869"/>
              </p:ext>
            </p:extLst>
          </p:nvPr>
        </p:nvGraphicFramePr>
        <p:xfrm>
          <a:off x="657727" y="1927151"/>
          <a:ext cx="8213558" cy="467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83080" y="0"/>
            <a:ext cx="7254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Secondo te, chi dovrebbe avere a cuore la formazione cristiana dei giovani del nostro paese?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504628"/>
              </p:ext>
            </p:extLst>
          </p:nvPr>
        </p:nvGraphicFramePr>
        <p:xfrm>
          <a:off x="198120" y="1157612"/>
          <a:ext cx="8502496" cy="39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5685" cy="115761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33400" y="5307256"/>
            <a:ext cx="78491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  <a:t>‘’…stiamo crescendo su due aspetti: la consapevolezza che è l’intera comunità che li evangelizza e l’urgenza che i giovani siano più protagonisti nelle proposte pastorali’’. 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  <a:t>(Dalla ‘’</a:t>
            </a:r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</a:rPr>
              <a:t>Christus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i="1" dirty="0" err="1" smtClean="0">
                <a:solidFill>
                  <a:schemeClr val="tx2">
                    <a:lumMod val="75000"/>
                  </a:schemeClr>
                </a:solidFill>
              </a:rPr>
              <a:t>vivit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  <a:t>’’ di Papa Francesco)</a:t>
            </a:r>
            <a:endParaRPr lang="it-IT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B08A87-F81C-461E-B52C-39DDBF1E1DEB}">
  <we:reference id="wa104038830" version="1.0.0.3" store="it-IT" storeType="OMEX"/>
  <we:alternateReferences>
    <we:reference id="wa104038830" version="1.0.0.3" store="it-IT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2447</TotalTime>
  <Words>1204</Words>
  <Application>Microsoft Office PowerPoint</Application>
  <PresentationFormat>Presentazione su schermo (4:3)</PresentationFormat>
  <Paragraphs>202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Calibri,Italic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Piercarlo Vella</dc:creator>
  <cp:lastModifiedBy>Oratorio</cp:lastModifiedBy>
  <cp:revision>145</cp:revision>
  <dcterms:created xsi:type="dcterms:W3CDTF">2021-03-05T17:06:07Z</dcterms:created>
  <dcterms:modified xsi:type="dcterms:W3CDTF">2021-05-08T14:55:57Z</dcterms:modified>
</cp:coreProperties>
</file>